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8"/>
  </p:notesMasterIdLst>
  <p:sldIdLst>
    <p:sldId id="256" r:id="rId5"/>
    <p:sldId id="261" r:id="rId6"/>
    <p:sldId id="277" r:id="rId7"/>
    <p:sldId id="279" r:id="rId8"/>
    <p:sldId id="265" r:id="rId9"/>
    <p:sldId id="282" r:id="rId10"/>
    <p:sldId id="270" r:id="rId11"/>
    <p:sldId id="262" r:id="rId12"/>
    <p:sldId id="271" r:id="rId13"/>
    <p:sldId id="269" r:id="rId14"/>
    <p:sldId id="268" r:id="rId15"/>
    <p:sldId id="267" r:id="rId16"/>
    <p:sldId id="272" r:id="rId17"/>
    <p:sldId id="274" r:id="rId18"/>
    <p:sldId id="273" r:id="rId19"/>
    <p:sldId id="275" r:id="rId20"/>
    <p:sldId id="276" r:id="rId21"/>
    <p:sldId id="278" r:id="rId22"/>
    <p:sldId id="280" r:id="rId23"/>
    <p:sldId id="283" r:id="rId24"/>
    <p:sldId id="281" r:id="rId25"/>
    <p:sldId id="284" r:id="rId26"/>
    <p:sldId id="264" r:id="rId27"/>
  </p:sldIdLst>
  <p:sldSz cx="14630400" cy="8229600"/>
  <p:notesSz cx="6858000" cy="9144000"/>
  <p:defaultText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479"/>
    <a:srgbClr val="0048AA"/>
    <a:srgbClr val="A8D7FF"/>
    <a:srgbClr val="00ACFF"/>
    <a:srgbClr val="AAAAAA"/>
    <a:srgbClr val="78AA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06"/>
    <p:restoredTop sz="94434" autoAdjust="0"/>
  </p:normalViewPr>
  <p:slideViewPr>
    <p:cSldViewPr snapToGrid="0" snapToObjects="1">
      <p:cViewPr varScale="1">
        <p:scale>
          <a:sx n="74" d="100"/>
          <a:sy n="74" d="100"/>
        </p:scale>
        <p:origin x="90"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ED0D4-D055-EF4A-8A2D-BF970AF7FAB2}" type="datetimeFigureOut">
              <a:rPr lang="en-US" smtClean="0"/>
              <a:t>7/18/2017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304C0C-11C7-AD41-B3D9-BC1D4835D729}" type="slidenum">
              <a:rPr lang="en-US" smtClean="0"/>
              <a:t>‹#›</a:t>
            </a:fld>
            <a:endParaRPr lang="en-US" dirty="0"/>
          </a:p>
        </p:txBody>
      </p:sp>
    </p:spTree>
    <p:extLst>
      <p:ext uri="{BB962C8B-B14F-4D97-AF65-F5344CB8AC3E}">
        <p14:creationId xmlns:p14="http://schemas.microsoft.com/office/powerpoint/2010/main" val="13941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2</a:t>
            </a:fld>
            <a:endParaRPr lang="en-US" dirty="0"/>
          </a:p>
        </p:txBody>
      </p:sp>
    </p:spTree>
    <p:extLst>
      <p:ext uri="{BB962C8B-B14F-4D97-AF65-F5344CB8AC3E}">
        <p14:creationId xmlns:p14="http://schemas.microsoft.com/office/powerpoint/2010/main" val="211766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11</a:t>
            </a:fld>
            <a:endParaRPr lang="en-US" dirty="0"/>
          </a:p>
        </p:txBody>
      </p:sp>
    </p:spTree>
    <p:extLst>
      <p:ext uri="{BB962C8B-B14F-4D97-AF65-F5344CB8AC3E}">
        <p14:creationId xmlns:p14="http://schemas.microsoft.com/office/powerpoint/2010/main" val="224932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12</a:t>
            </a:fld>
            <a:endParaRPr lang="en-US" dirty="0"/>
          </a:p>
        </p:txBody>
      </p:sp>
    </p:spTree>
    <p:extLst>
      <p:ext uri="{BB962C8B-B14F-4D97-AF65-F5344CB8AC3E}">
        <p14:creationId xmlns:p14="http://schemas.microsoft.com/office/powerpoint/2010/main" val="3574407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13</a:t>
            </a:fld>
            <a:endParaRPr lang="en-US" dirty="0"/>
          </a:p>
        </p:txBody>
      </p:sp>
    </p:spTree>
    <p:extLst>
      <p:ext uri="{BB962C8B-B14F-4D97-AF65-F5344CB8AC3E}">
        <p14:creationId xmlns:p14="http://schemas.microsoft.com/office/powerpoint/2010/main" val="2474931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14</a:t>
            </a:fld>
            <a:endParaRPr lang="en-US" dirty="0"/>
          </a:p>
        </p:txBody>
      </p:sp>
    </p:spTree>
    <p:extLst>
      <p:ext uri="{BB962C8B-B14F-4D97-AF65-F5344CB8AC3E}">
        <p14:creationId xmlns:p14="http://schemas.microsoft.com/office/powerpoint/2010/main" val="3875589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15</a:t>
            </a:fld>
            <a:endParaRPr lang="en-US" dirty="0"/>
          </a:p>
        </p:txBody>
      </p:sp>
    </p:spTree>
    <p:extLst>
      <p:ext uri="{BB962C8B-B14F-4D97-AF65-F5344CB8AC3E}">
        <p14:creationId xmlns:p14="http://schemas.microsoft.com/office/powerpoint/2010/main" val="1523606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16</a:t>
            </a:fld>
            <a:endParaRPr lang="en-US" dirty="0"/>
          </a:p>
        </p:txBody>
      </p:sp>
    </p:spTree>
    <p:extLst>
      <p:ext uri="{BB962C8B-B14F-4D97-AF65-F5344CB8AC3E}">
        <p14:creationId xmlns:p14="http://schemas.microsoft.com/office/powerpoint/2010/main" val="2957595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17</a:t>
            </a:fld>
            <a:endParaRPr lang="en-US" dirty="0"/>
          </a:p>
        </p:txBody>
      </p:sp>
    </p:spTree>
    <p:extLst>
      <p:ext uri="{BB962C8B-B14F-4D97-AF65-F5344CB8AC3E}">
        <p14:creationId xmlns:p14="http://schemas.microsoft.com/office/powerpoint/2010/main" val="211764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18</a:t>
            </a:fld>
            <a:endParaRPr lang="en-US" dirty="0"/>
          </a:p>
        </p:txBody>
      </p:sp>
    </p:spTree>
    <p:extLst>
      <p:ext uri="{BB962C8B-B14F-4D97-AF65-F5344CB8AC3E}">
        <p14:creationId xmlns:p14="http://schemas.microsoft.com/office/powerpoint/2010/main" val="1551775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19</a:t>
            </a:fld>
            <a:endParaRPr lang="en-US" dirty="0"/>
          </a:p>
        </p:txBody>
      </p:sp>
    </p:spTree>
    <p:extLst>
      <p:ext uri="{BB962C8B-B14F-4D97-AF65-F5344CB8AC3E}">
        <p14:creationId xmlns:p14="http://schemas.microsoft.com/office/powerpoint/2010/main" val="2562277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20</a:t>
            </a:fld>
            <a:endParaRPr lang="en-US" dirty="0"/>
          </a:p>
        </p:txBody>
      </p:sp>
    </p:spTree>
    <p:extLst>
      <p:ext uri="{BB962C8B-B14F-4D97-AF65-F5344CB8AC3E}">
        <p14:creationId xmlns:p14="http://schemas.microsoft.com/office/powerpoint/2010/main" val="2744267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3</a:t>
            </a:fld>
            <a:endParaRPr lang="en-US" dirty="0"/>
          </a:p>
        </p:txBody>
      </p:sp>
    </p:spTree>
    <p:extLst>
      <p:ext uri="{BB962C8B-B14F-4D97-AF65-F5344CB8AC3E}">
        <p14:creationId xmlns:p14="http://schemas.microsoft.com/office/powerpoint/2010/main" val="12139682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21</a:t>
            </a:fld>
            <a:endParaRPr lang="en-US" dirty="0"/>
          </a:p>
        </p:txBody>
      </p:sp>
    </p:spTree>
    <p:extLst>
      <p:ext uri="{BB962C8B-B14F-4D97-AF65-F5344CB8AC3E}">
        <p14:creationId xmlns:p14="http://schemas.microsoft.com/office/powerpoint/2010/main" val="2126987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22</a:t>
            </a:fld>
            <a:endParaRPr lang="en-US" dirty="0"/>
          </a:p>
        </p:txBody>
      </p:sp>
    </p:spTree>
    <p:extLst>
      <p:ext uri="{BB962C8B-B14F-4D97-AF65-F5344CB8AC3E}">
        <p14:creationId xmlns:p14="http://schemas.microsoft.com/office/powerpoint/2010/main" val="36077798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23</a:t>
            </a:fld>
            <a:endParaRPr lang="en-US" dirty="0"/>
          </a:p>
        </p:txBody>
      </p:sp>
    </p:spTree>
    <p:extLst>
      <p:ext uri="{BB962C8B-B14F-4D97-AF65-F5344CB8AC3E}">
        <p14:creationId xmlns:p14="http://schemas.microsoft.com/office/powerpoint/2010/main" val="1227983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4</a:t>
            </a:fld>
            <a:endParaRPr lang="en-US" dirty="0"/>
          </a:p>
        </p:txBody>
      </p:sp>
    </p:spTree>
    <p:extLst>
      <p:ext uri="{BB962C8B-B14F-4D97-AF65-F5344CB8AC3E}">
        <p14:creationId xmlns:p14="http://schemas.microsoft.com/office/powerpoint/2010/main" val="3965112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5</a:t>
            </a:fld>
            <a:endParaRPr lang="en-US" dirty="0"/>
          </a:p>
        </p:txBody>
      </p:sp>
    </p:spTree>
    <p:extLst>
      <p:ext uri="{BB962C8B-B14F-4D97-AF65-F5344CB8AC3E}">
        <p14:creationId xmlns:p14="http://schemas.microsoft.com/office/powerpoint/2010/main" val="2028458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6</a:t>
            </a:fld>
            <a:endParaRPr lang="en-US" dirty="0"/>
          </a:p>
        </p:txBody>
      </p:sp>
    </p:spTree>
    <p:extLst>
      <p:ext uri="{BB962C8B-B14F-4D97-AF65-F5344CB8AC3E}">
        <p14:creationId xmlns:p14="http://schemas.microsoft.com/office/powerpoint/2010/main" val="1637165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7</a:t>
            </a:fld>
            <a:endParaRPr lang="en-US" dirty="0"/>
          </a:p>
        </p:txBody>
      </p:sp>
    </p:spTree>
    <p:extLst>
      <p:ext uri="{BB962C8B-B14F-4D97-AF65-F5344CB8AC3E}">
        <p14:creationId xmlns:p14="http://schemas.microsoft.com/office/powerpoint/2010/main" val="1790679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8</a:t>
            </a:fld>
            <a:endParaRPr lang="en-US" dirty="0"/>
          </a:p>
        </p:txBody>
      </p:sp>
    </p:spTree>
    <p:extLst>
      <p:ext uri="{BB962C8B-B14F-4D97-AF65-F5344CB8AC3E}">
        <p14:creationId xmlns:p14="http://schemas.microsoft.com/office/powerpoint/2010/main" val="1032308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9</a:t>
            </a:fld>
            <a:endParaRPr lang="en-US" dirty="0"/>
          </a:p>
        </p:txBody>
      </p:sp>
    </p:spTree>
    <p:extLst>
      <p:ext uri="{BB962C8B-B14F-4D97-AF65-F5344CB8AC3E}">
        <p14:creationId xmlns:p14="http://schemas.microsoft.com/office/powerpoint/2010/main" val="1654279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04C0C-11C7-AD41-B3D9-BC1D4835D729}" type="slidenum">
              <a:rPr lang="en-US" smtClean="0"/>
              <a:t>10</a:t>
            </a:fld>
            <a:endParaRPr lang="en-US" dirty="0"/>
          </a:p>
        </p:txBody>
      </p:sp>
    </p:spTree>
    <p:extLst>
      <p:ext uri="{BB962C8B-B14F-4D97-AF65-F5344CB8AC3E}">
        <p14:creationId xmlns:p14="http://schemas.microsoft.com/office/powerpoint/2010/main" val="1121503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6"/>
            <a:ext cx="10972800" cy="2865120"/>
          </a:xfrm>
        </p:spPr>
        <p:txBody>
          <a:bodyPr anchor="b"/>
          <a:lstStyle>
            <a:lvl1pPr algn="ct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828800" y="4322446"/>
            <a:ext cx="10972800" cy="1986914"/>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125341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18514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0" y="438150"/>
            <a:ext cx="3154680" cy="697420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05840" y="438150"/>
            <a:ext cx="9281160" cy="69742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210033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1546543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8220" y="2051686"/>
            <a:ext cx="12618720" cy="3423284"/>
          </a:xfrm>
        </p:spPr>
        <p:txBody>
          <a:bodyPr anchor="b"/>
          <a:lstStyle>
            <a:lvl1pPr>
              <a:defRPr sz="7200"/>
            </a:lvl1pPr>
          </a:lstStyle>
          <a:p>
            <a:r>
              <a:rPr lang="en-US" smtClean="0"/>
              <a:t>Click to edit Master title style</a:t>
            </a:r>
            <a:endParaRPr lang="en-US" dirty="0"/>
          </a:p>
        </p:txBody>
      </p:sp>
      <p:sp>
        <p:nvSpPr>
          <p:cNvPr id="3" name="Text Placeholder 2"/>
          <p:cNvSpPr>
            <a:spLocks noGrp="1"/>
          </p:cNvSpPr>
          <p:nvPr>
            <p:ph type="body" idx="1"/>
          </p:nvPr>
        </p:nvSpPr>
        <p:spPr>
          <a:xfrm>
            <a:off x="998220" y="5507356"/>
            <a:ext cx="12618720" cy="1800224"/>
          </a:xfrm>
        </p:spPr>
        <p:txBody>
          <a:bodyPr/>
          <a:lstStyle>
            <a:lvl1pPr marL="0" indent="0">
              <a:buNone/>
              <a:defRPr sz="2880">
                <a:solidFill>
                  <a:schemeClr val="tx1">
                    <a:tint val="75000"/>
                  </a:schemeClr>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1766848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05840" y="2190750"/>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406640" y="2190750"/>
            <a:ext cx="6217920" cy="5221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1833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0"/>
            <a:ext cx="12618720" cy="159067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07746" y="2017396"/>
            <a:ext cx="6189344"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Click to edit Master text styles</a:t>
            </a:r>
          </a:p>
        </p:txBody>
      </p:sp>
      <p:sp>
        <p:nvSpPr>
          <p:cNvPr id="4" name="Content Placeholder 3"/>
          <p:cNvSpPr>
            <a:spLocks noGrp="1"/>
          </p:cNvSpPr>
          <p:nvPr>
            <p:ph sz="half" idx="2"/>
          </p:nvPr>
        </p:nvSpPr>
        <p:spPr>
          <a:xfrm>
            <a:off x="1007746" y="3006090"/>
            <a:ext cx="6189344"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406640" y="2017396"/>
            <a:ext cx="6219826"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smtClean="0"/>
              <a:t>Click to edit Master text styles</a:t>
            </a:r>
          </a:p>
        </p:txBody>
      </p:sp>
      <p:sp>
        <p:nvSpPr>
          <p:cNvPr id="6" name="Content Placeholder 5"/>
          <p:cNvSpPr>
            <a:spLocks noGrp="1"/>
          </p:cNvSpPr>
          <p:nvPr>
            <p:ph sz="quarter" idx="4"/>
          </p:nvPr>
        </p:nvSpPr>
        <p:spPr>
          <a:xfrm>
            <a:off x="7406640" y="3006090"/>
            <a:ext cx="6219826" cy="44215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998283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2003475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2012072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smtClean="0"/>
              <a:t>Click to edit Master title style</a:t>
            </a:r>
            <a:endParaRPr lang="en-US" dirty="0"/>
          </a:p>
        </p:txBody>
      </p:sp>
      <p:sp>
        <p:nvSpPr>
          <p:cNvPr id="3" name="Content Placeholder 2"/>
          <p:cNvSpPr>
            <a:spLocks noGrp="1"/>
          </p:cNvSpPr>
          <p:nvPr>
            <p:ph idx="1"/>
          </p:nvPr>
        </p:nvSpPr>
        <p:spPr>
          <a:xfrm>
            <a:off x="6219826" y="1184911"/>
            <a:ext cx="7406640" cy="5848350"/>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47735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219826" y="1184911"/>
            <a:ext cx="7406640" cy="5848350"/>
          </a:xfrm>
        </p:spPr>
        <p:txBody>
          <a:bodyPr anchor="t"/>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CE86F2-FCEF-A643-BA61-CB4F95DF328F}" type="datetimeFigureOut">
              <a:rPr lang="en-US" smtClean="0"/>
              <a:t>7/18/2017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DFCAEB-6AAD-F440-AB0E-D388D1BA8DA8}" type="slidenum">
              <a:rPr lang="en-US" smtClean="0"/>
              <a:t>‹#›</a:t>
            </a:fld>
            <a:endParaRPr lang="en-US" dirty="0"/>
          </a:p>
        </p:txBody>
      </p:sp>
    </p:spTree>
    <p:extLst>
      <p:ext uri="{BB962C8B-B14F-4D97-AF65-F5344CB8AC3E}">
        <p14:creationId xmlns:p14="http://schemas.microsoft.com/office/powerpoint/2010/main" val="197206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840" y="438150"/>
            <a:ext cx="12618720" cy="159067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05840" y="2190750"/>
            <a:ext cx="12618720" cy="522160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05840" y="7627621"/>
            <a:ext cx="329184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D2CE86F2-FCEF-A643-BA61-CB4F95DF328F}" type="datetimeFigureOut">
              <a:rPr lang="en-US" smtClean="0"/>
              <a:t>7/18/2017</a:t>
            </a:fld>
            <a:endParaRPr lang="en-US" dirty="0"/>
          </a:p>
        </p:txBody>
      </p:sp>
      <p:sp>
        <p:nvSpPr>
          <p:cNvPr id="5" name="Footer Placeholder 4"/>
          <p:cNvSpPr>
            <a:spLocks noGrp="1"/>
          </p:cNvSpPr>
          <p:nvPr>
            <p:ph type="ftr" sz="quarter" idx="3"/>
          </p:nvPr>
        </p:nvSpPr>
        <p:spPr>
          <a:xfrm>
            <a:off x="4846320" y="7627621"/>
            <a:ext cx="49377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332720" y="7627621"/>
            <a:ext cx="329184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77DFCAEB-6AAD-F440-AB0E-D388D1BA8DA8}" type="slidenum">
              <a:rPr lang="en-US" smtClean="0"/>
              <a:t>‹#›</a:t>
            </a:fld>
            <a:endParaRPr lang="en-US" dirty="0"/>
          </a:p>
        </p:txBody>
      </p:sp>
    </p:spTree>
    <p:extLst>
      <p:ext uri="{BB962C8B-B14F-4D97-AF65-F5344CB8AC3E}">
        <p14:creationId xmlns:p14="http://schemas.microsoft.com/office/powerpoint/2010/main" val="1724117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97280" rtl="0" eaLnBrk="1" latinLnBrk="0" hangingPunct="1">
        <a:lnSpc>
          <a:spcPct val="90000"/>
        </a:lnSpc>
        <a:spcBef>
          <a:spcPct val="0"/>
        </a:spcBef>
        <a:buNone/>
        <a:defRPr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479"/>
        </a:solidFill>
        <a:effectLst/>
      </p:bgPr>
    </p:bg>
    <p:spTree>
      <p:nvGrpSpPr>
        <p:cNvPr id="1" name=""/>
        <p:cNvGrpSpPr/>
        <p:nvPr/>
      </p:nvGrpSpPr>
      <p:grpSpPr>
        <a:xfrm>
          <a:off x="0" y="0"/>
          <a:ext cx="0" cy="0"/>
          <a:chOff x="0" y="0"/>
          <a:chExt cx="0" cy="0"/>
        </a:xfrm>
      </p:grpSpPr>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4829" y="6508686"/>
            <a:ext cx="1098698" cy="1205024"/>
          </a:xfrm>
          <a:prstGeom prst="rect">
            <a:avLst/>
          </a:prstGeom>
        </p:spPr>
      </p:pic>
      <p:sp>
        <p:nvSpPr>
          <p:cNvPr id="5" name="TextBox 4"/>
          <p:cNvSpPr txBox="1"/>
          <p:nvPr/>
        </p:nvSpPr>
        <p:spPr>
          <a:xfrm>
            <a:off x="1828800" y="1303144"/>
            <a:ext cx="11049000" cy="2785378"/>
          </a:xfrm>
          <a:prstGeom prst="rect">
            <a:avLst/>
          </a:prstGeom>
          <a:noFill/>
        </p:spPr>
        <p:txBody>
          <a:bodyPr wrap="square" rtlCol="0">
            <a:spAutoFit/>
          </a:bodyPr>
          <a:lstStyle/>
          <a:p>
            <a:pPr algn="ctr">
              <a:lnSpc>
                <a:spcPts val="7000"/>
              </a:lnSpc>
            </a:pPr>
            <a:r>
              <a:rPr lang="en-US" sz="7500" b="1" spc="360" dirty="0" smtClean="0">
                <a:solidFill>
                  <a:schemeClr val="bg1"/>
                </a:solidFill>
                <a:latin typeface="Arial" charset="0"/>
                <a:ea typeface="Arial" charset="0"/>
                <a:cs typeface="Arial" charset="0"/>
              </a:rPr>
              <a:t>Presidential Advisory Commission </a:t>
            </a:r>
            <a:r>
              <a:rPr lang="en-US" sz="7500" b="1" spc="360" dirty="0">
                <a:solidFill>
                  <a:schemeClr val="bg1"/>
                </a:solidFill>
                <a:latin typeface="Arial" charset="0"/>
                <a:ea typeface="Arial" charset="0"/>
                <a:cs typeface="Arial" charset="0"/>
              </a:rPr>
              <a:t>on Election Integrity</a:t>
            </a:r>
          </a:p>
        </p:txBody>
      </p:sp>
      <p:cxnSp>
        <p:nvCxnSpPr>
          <p:cNvPr id="7" name="Straight Connector 6"/>
          <p:cNvCxnSpPr/>
          <p:nvPr/>
        </p:nvCxnSpPr>
        <p:spPr>
          <a:xfrm>
            <a:off x="5452437" y="7150081"/>
            <a:ext cx="109728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195637" y="7150081"/>
            <a:ext cx="109728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953470" y="4577301"/>
            <a:ext cx="10841416" cy="1354217"/>
          </a:xfrm>
          <a:prstGeom prst="rect">
            <a:avLst/>
          </a:prstGeom>
          <a:noFill/>
        </p:spPr>
        <p:txBody>
          <a:bodyPr wrap="square" rtlCol="0">
            <a:spAutoFit/>
          </a:bodyPr>
          <a:lstStyle/>
          <a:p>
            <a:pPr algn="ctr"/>
            <a:r>
              <a:rPr lang="en-US" sz="5000" i="1" spc="360" dirty="0" smtClean="0">
                <a:solidFill>
                  <a:srgbClr val="A8D7FF"/>
                </a:solidFill>
                <a:latin typeface="Georgia" charset="0"/>
                <a:ea typeface="Georgia" charset="0"/>
                <a:cs typeface="Georgia" charset="0"/>
              </a:rPr>
              <a:t>Hans </a:t>
            </a:r>
            <a:r>
              <a:rPr lang="en-US" sz="5000" i="1" spc="360" dirty="0">
                <a:solidFill>
                  <a:srgbClr val="A8D7FF"/>
                </a:solidFill>
                <a:latin typeface="Georgia" charset="0"/>
                <a:ea typeface="Georgia" charset="0"/>
                <a:cs typeface="Georgia" charset="0"/>
              </a:rPr>
              <a:t>von </a:t>
            </a:r>
            <a:r>
              <a:rPr lang="en-US" sz="5000" i="1" spc="360" dirty="0" smtClean="0">
                <a:solidFill>
                  <a:srgbClr val="A8D7FF"/>
                </a:solidFill>
                <a:latin typeface="Georgia" charset="0"/>
                <a:ea typeface="Georgia" charset="0"/>
                <a:cs typeface="Georgia" charset="0"/>
              </a:rPr>
              <a:t>Spakovsky</a:t>
            </a:r>
            <a:endParaRPr lang="en-US" sz="5000" i="1" spc="360" dirty="0">
              <a:solidFill>
                <a:srgbClr val="A8D7FF"/>
              </a:solidFill>
              <a:latin typeface="Georgia" charset="0"/>
              <a:ea typeface="Georgia" charset="0"/>
              <a:cs typeface="Georgia" charset="0"/>
            </a:endParaRPr>
          </a:p>
          <a:p>
            <a:pPr algn="ctr"/>
            <a:r>
              <a:rPr lang="en-US" sz="1600" i="1" spc="360" dirty="0">
                <a:solidFill>
                  <a:srgbClr val="A8D7FF"/>
                </a:solidFill>
                <a:latin typeface="Georgia" charset="0"/>
                <a:ea typeface="Georgia" charset="0"/>
                <a:cs typeface="Georgia" charset="0"/>
              </a:rPr>
              <a:t>Manager, Election Law Reform Initiative and Senior Legal Fellow, </a:t>
            </a:r>
            <a:r>
              <a:rPr lang="en-US" sz="1600" i="1" spc="360" dirty="0" smtClean="0">
                <a:solidFill>
                  <a:srgbClr val="A8D7FF"/>
                </a:solidFill>
                <a:latin typeface="Georgia" charset="0"/>
                <a:ea typeface="Georgia" charset="0"/>
                <a:cs typeface="Georgia" charset="0"/>
              </a:rPr>
              <a:t/>
            </a:r>
            <a:br>
              <a:rPr lang="en-US" sz="1600" i="1" spc="360" dirty="0" smtClean="0">
                <a:solidFill>
                  <a:srgbClr val="A8D7FF"/>
                </a:solidFill>
                <a:latin typeface="Georgia" charset="0"/>
                <a:ea typeface="Georgia" charset="0"/>
                <a:cs typeface="Georgia" charset="0"/>
              </a:rPr>
            </a:br>
            <a:r>
              <a:rPr lang="en-US" sz="1600" i="1" spc="360" dirty="0" smtClean="0">
                <a:solidFill>
                  <a:srgbClr val="A8D7FF"/>
                </a:solidFill>
                <a:latin typeface="Georgia" charset="0"/>
                <a:ea typeface="Georgia" charset="0"/>
                <a:cs typeface="Georgia" charset="0"/>
              </a:rPr>
              <a:t>Meese </a:t>
            </a:r>
            <a:r>
              <a:rPr lang="en-US" sz="1600" i="1" spc="360" dirty="0">
                <a:solidFill>
                  <a:srgbClr val="A8D7FF"/>
                </a:solidFill>
                <a:latin typeface="Georgia" charset="0"/>
                <a:ea typeface="Georgia" charset="0"/>
                <a:cs typeface="Georgia" charset="0"/>
              </a:rPr>
              <a:t>Center for Legal and Judicial Studies, </a:t>
            </a:r>
            <a:r>
              <a:rPr lang="en-US" sz="1600" i="1" spc="360" dirty="0" smtClean="0">
                <a:solidFill>
                  <a:srgbClr val="A8D7FF"/>
                </a:solidFill>
                <a:latin typeface="Georgia" charset="0"/>
                <a:ea typeface="Georgia" charset="0"/>
                <a:cs typeface="Georgia" charset="0"/>
              </a:rPr>
              <a:t>The </a:t>
            </a:r>
            <a:r>
              <a:rPr lang="en-US" sz="1600" i="1" spc="360" dirty="0">
                <a:solidFill>
                  <a:srgbClr val="A8D7FF"/>
                </a:solidFill>
                <a:latin typeface="Georgia" charset="0"/>
                <a:ea typeface="Georgia" charset="0"/>
                <a:cs typeface="Georgia" charset="0"/>
              </a:rPr>
              <a:t>Heritage Foundation</a:t>
            </a:r>
          </a:p>
        </p:txBody>
      </p:sp>
    </p:spTree>
    <p:extLst>
      <p:ext uri="{BB962C8B-B14F-4D97-AF65-F5344CB8AC3E}">
        <p14:creationId xmlns:p14="http://schemas.microsoft.com/office/powerpoint/2010/main" val="1138998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Absentee Ballot Fraud</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1246495"/>
          </a:xfrm>
          <a:prstGeom prst="rect">
            <a:avLst/>
          </a:prstGeom>
          <a:noFill/>
        </p:spPr>
        <p:txBody>
          <a:bodyPr wrap="square" rtlCol="0">
            <a:spAutoFit/>
          </a:bodyPr>
          <a:lstStyle/>
          <a:p>
            <a:r>
              <a:rPr lang="en-US" sz="2500" dirty="0">
                <a:solidFill>
                  <a:srgbClr val="004479"/>
                </a:solidFill>
              </a:rPr>
              <a:t>Requesting absentee ballots and voting without the knowledge of the actual voter; or obtaining the absentee ballot from a voter and either filling it in directly and forging the voter’s signature or illegally telling the voter who to vote for.</a:t>
            </a:r>
          </a:p>
        </p:txBody>
      </p:sp>
      <p:sp>
        <p:nvSpPr>
          <p:cNvPr id="8" name="TextBox 7"/>
          <p:cNvSpPr txBox="1"/>
          <p:nvPr/>
        </p:nvSpPr>
        <p:spPr>
          <a:xfrm>
            <a:off x="1273629" y="2623096"/>
            <a:ext cx="5567919" cy="3527119"/>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Kentucky</a:t>
            </a:r>
          </a:p>
          <a:p>
            <a:r>
              <a:rPr lang="en-US" sz="2000" b="1" dirty="0" smtClean="0">
                <a:solidFill>
                  <a:srgbClr val="004479"/>
                </a:solidFill>
              </a:rPr>
              <a:t>Year: 2014</a:t>
            </a:r>
          </a:p>
          <a:p>
            <a:endParaRPr lang="en-US" sz="2000" dirty="0">
              <a:solidFill>
                <a:srgbClr val="004479"/>
              </a:solidFill>
            </a:endParaRPr>
          </a:p>
          <a:p>
            <a:pPr marL="342900" indent="-342900">
              <a:buFont typeface="Arial" panose="020B0604020202020204" pitchFamily="34" charset="0"/>
              <a:buChar char="•"/>
            </a:pPr>
            <a:r>
              <a:rPr lang="en-US" sz="2000" dirty="0" smtClean="0">
                <a:solidFill>
                  <a:srgbClr val="004479"/>
                </a:solidFill>
              </a:rPr>
              <a:t>Mayor Ruth Robinson and co-conspirators</a:t>
            </a:r>
          </a:p>
          <a:p>
            <a:pPr marL="342900" indent="-342900">
              <a:buFont typeface="Arial" panose="020B0604020202020204" pitchFamily="34" charset="0"/>
              <a:buChar char="•"/>
            </a:pPr>
            <a:r>
              <a:rPr lang="en-US" sz="2000" dirty="0" smtClean="0">
                <a:solidFill>
                  <a:srgbClr val="004479"/>
                </a:solidFill>
              </a:rPr>
              <a:t>Targeted residents in public housing and in Robinson-owned properties.</a:t>
            </a:r>
          </a:p>
          <a:p>
            <a:pPr marL="342900" indent="-342900">
              <a:buFont typeface="Arial" panose="020B0604020202020204" pitchFamily="34" charset="0"/>
              <a:buChar char="•"/>
            </a:pPr>
            <a:r>
              <a:rPr lang="en-US" sz="2000" dirty="0" smtClean="0">
                <a:solidFill>
                  <a:srgbClr val="004479"/>
                </a:solidFill>
              </a:rPr>
              <a:t>Threatened to evict them if they did not sign pre-filled absentee ballots. </a:t>
            </a:r>
          </a:p>
          <a:p>
            <a:pPr marL="342900" indent="-342900">
              <a:buFont typeface="Arial" panose="020B0604020202020204" pitchFamily="34" charset="0"/>
              <a:buChar char="•"/>
            </a:pPr>
            <a:r>
              <a:rPr lang="en-US" sz="2000" dirty="0" smtClean="0">
                <a:solidFill>
                  <a:srgbClr val="004479"/>
                </a:solidFill>
              </a:rPr>
              <a:t>Also targeted the elderly/offered to buy votes.</a:t>
            </a:r>
          </a:p>
          <a:p>
            <a:pPr marL="342900" indent="-342900">
              <a:buFont typeface="Arial" panose="020B0604020202020204" pitchFamily="34" charset="0"/>
              <a:buChar char="•"/>
            </a:pPr>
            <a:r>
              <a:rPr lang="en-US" sz="2000" dirty="0" smtClean="0">
                <a:solidFill>
                  <a:srgbClr val="004479"/>
                </a:solidFill>
              </a:rPr>
              <a:t>Received 90 months’ imprisonment. </a:t>
            </a:r>
            <a:endParaRPr lang="en-US" dirty="0"/>
          </a:p>
          <a:p>
            <a:endParaRPr lang="en-US" dirty="0"/>
          </a:p>
        </p:txBody>
      </p:sp>
      <p:sp>
        <p:nvSpPr>
          <p:cNvPr id="10" name="TextBox 9"/>
          <p:cNvSpPr txBox="1"/>
          <p:nvPr/>
        </p:nvSpPr>
        <p:spPr>
          <a:xfrm>
            <a:off x="7772400" y="2623096"/>
            <a:ext cx="5567919" cy="3477875"/>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a:t>
            </a:r>
            <a:r>
              <a:rPr lang="en-US" sz="2000" b="1" dirty="0">
                <a:solidFill>
                  <a:srgbClr val="004479"/>
                </a:solidFill>
              </a:rPr>
              <a:t>: </a:t>
            </a:r>
            <a:r>
              <a:rPr lang="en-US" sz="2000" b="1" dirty="0" smtClean="0">
                <a:solidFill>
                  <a:srgbClr val="004479"/>
                </a:solidFill>
              </a:rPr>
              <a:t>Alabama</a:t>
            </a:r>
          </a:p>
          <a:p>
            <a:r>
              <a:rPr lang="en-US" sz="2000" b="1" dirty="0" smtClean="0">
                <a:solidFill>
                  <a:srgbClr val="004479"/>
                </a:solidFill>
              </a:rPr>
              <a:t>Year: 1994</a:t>
            </a:r>
          </a:p>
          <a:p>
            <a:endParaRPr lang="en-US" sz="2000" b="1" dirty="0">
              <a:solidFill>
                <a:srgbClr val="004479"/>
              </a:solidFill>
            </a:endParaRPr>
          </a:p>
          <a:p>
            <a:pPr marL="342900" indent="-342900">
              <a:buFont typeface="Arial" panose="020B0604020202020204" pitchFamily="34" charset="0"/>
              <a:buChar char="•"/>
            </a:pPr>
            <a:r>
              <a:rPr lang="en-US" sz="2000" dirty="0" smtClean="0">
                <a:solidFill>
                  <a:srgbClr val="004479"/>
                </a:solidFill>
              </a:rPr>
              <a:t>Eleven Greene County residents</a:t>
            </a:r>
          </a:p>
          <a:p>
            <a:pPr marL="342900" indent="-342900">
              <a:buFont typeface="Arial" panose="020B0604020202020204" pitchFamily="34" charset="0"/>
              <a:buChar char="•"/>
            </a:pPr>
            <a:r>
              <a:rPr lang="en-US" sz="2000" dirty="0" smtClean="0">
                <a:solidFill>
                  <a:srgbClr val="004479"/>
                </a:solidFill>
              </a:rPr>
              <a:t>Including county commissioners and a city councilman.</a:t>
            </a:r>
          </a:p>
          <a:p>
            <a:pPr marL="342900" indent="-342900">
              <a:buFont typeface="Arial" panose="020B0604020202020204" pitchFamily="34" charset="0"/>
              <a:buChar char="•"/>
            </a:pPr>
            <a:r>
              <a:rPr lang="en-US" sz="2000" dirty="0" smtClean="0">
                <a:solidFill>
                  <a:srgbClr val="004479"/>
                </a:solidFill>
              </a:rPr>
              <a:t>Used an assembly line to mass produce absentee ballots.</a:t>
            </a:r>
          </a:p>
          <a:p>
            <a:pPr marL="342900" indent="-342900">
              <a:buFont typeface="Arial" panose="020B0604020202020204" pitchFamily="34" charset="0"/>
              <a:buChar char="•"/>
            </a:pPr>
            <a:r>
              <a:rPr lang="en-US" sz="2000" dirty="0" smtClean="0">
                <a:solidFill>
                  <a:srgbClr val="004479"/>
                </a:solidFill>
              </a:rPr>
              <a:t>Nine pleaded guilty and the other two were convicted.</a:t>
            </a:r>
          </a:p>
          <a:p>
            <a:endParaRPr lang="en-US" sz="2000" dirty="0" smtClean="0">
              <a:solidFill>
                <a:srgbClr val="004479"/>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4023406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1754326"/>
          </a:xfrm>
          <a:prstGeom prst="rect">
            <a:avLst/>
          </a:prstGeom>
          <a:noFill/>
        </p:spPr>
        <p:txBody>
          <a:bodyPr wrap="square" rtlCol="0">
            <a:spAutoFit/>
          </a:bodyPr>
          <a:lstStyle/>
          <a:p>
            <a:pPr algn="ctr"/>
            <a:r>
              <a:rPr lang="en-US" sz="5400" b="1" dirty="0">
                <a:solidFill>
                  <a:srgbClr val="00ACFF"/>
                </a:solidFill>
                <a:latin typeface="Arial" charset="0"/>
                <a:ea typeface="Arial" charset="0"/>
                <a:cs typeface="Arial" charset="0"/>
              </a:rPr>
              <a:t>Illegal Assistance at the Polls</a:t>
            </a:r>
          </a:p>
          <a:p>
            <a:pPr algn="ctr"/>
            <a:r>
              <a:rPr lang="en-US" sz="5400" b="1" dirty="0" smtClean="0">
                <a:solidFill>
                  <a:srgbClr val="00ACFF"/>
                </a:solidFill>
                <a:latin typeface="Arial" charset="0"/>
                <a:ea typeface="Arial" charset="0"/>
                <a:cs typeface="Arial" charset="0"/>
              </a:rPr>
              <a:t> </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1246495"/>
          </a:xfrm>
          <a:prstGeom prst="rect">
            <a:avLst/>
          </a:prstGeom>
          <a:noFill/>
        </p:spPr>
        <p:txBody>
          <a:bodyPr wrap="square" rtlCol="0">
            <a:spAutoFit/>
          </a:bodyPr>
          <a:lstStyle/>
          <a:p>
            <a:r>
              <a:rPr lang="en-US" sz="2500" dirty="0">
                <a:solidFill>
                  <a:srgbClr val="004479"/>
                </a:solidFill>
              </a:rPr>
              <a:t>Forcing or intimidating voters—particularly the elderly, disabled, illiterate, and those for whom English is a second language—to vote for particular candidates while supposedly providing them with “assistance.”</a:t>
            </a:r>
          </a:p>
        </p:txBody>
      </p:sp>
      <p:sp>
        <p:nvSpPr>
          <p:cNvPr id="8" name="TextBox 7"/>
          <p:cNvSpPr txBox="1"/>
          <p:nvPr/>
        </p:nvSpPr>
        <p:spPr>
          <a:xfrm>
            <a:off x="1273629" y="2638614"/>
            <a:ext cx="5567919" cy="3785652"/>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Texas</a:t>
            </a:r>
          </a:p>
          <a:p>
            <a:r>
              <a:rPr lang="en-US" sz="2000" b="1" dirty="0">
                <a:solidFill>
                  <a:srgbClr val="004479"/>
                </a:solidFill>
              </a:rPr>
              <a:t>Year: 2016</a:t>
            </a:r>
            <a:endParaRPr lang="en-US" sz="2000" dirty="0"/>
          </a:p>
          <a:p>
            <a:endParaRPr lang="en-US" sz="2000" b="1" dirty="0">
              <a:solidFill>
                <a:srgbClr val="004479"/>
              </a:solidFill>
            </a:endParaRPr>
          </a:p>
          <a:p>
            <a:pPr marL="342900" indent="-342900">
              <a:buFont typeface="Arial" panose="020B0604020202020204" pitchFamily="34" charset="0"/>
              <a:buChar char="•"/>
            </a:pPr>
            <a:r>
              <a:rPr lang="en-US" sz="2000" dirty="0">
                <a:solidFill>
                  <a:srgbClr val="004479"/>
                </a:solidFill>
              </a:rPr>
              <a:t>Guadalupe Rivera, former Weslaco city commissioner</a:t>
            </a:r>
          </a:p>
          <a:p>
            <a:pPr marL="342900" indent="-342900">
              <a:buFont typeface="Arial" panose="020B0604020202020204" pitchFamily="34" charset="0"/>
              <a:buChar char="•"/>
            </a:pPr>
            <a:r>
              <a:rPr lang="en-US" sz="2000" dirty="0">
                <a:solidFill>
                  <a:srgbClr val="004479"/>
                </a:solidFill>
              </a:rPr>
              <a:t>Illegally assisted a voter by filling out an absentee ballot in a way the voter did not want.</a:t>
            </a:r>
          </a:p>
          <a:p>
            <a:pPr marL="342900" indent="-342900">
              <a:buFont typeface="Arial" panose="020B0604020202020204" pitchFamily="34" charset="0"/>
              <a:buChar char="•"/>
            </a:pPr>
            <a:r>
              <a:rPr lang="en-US" sz="2000" dirty="0">
                <a:solidFill>
                  <a:srgbClr val="004479"/>
                </a:solidFill>
              </a:rPr>
              <a:t>Rivera won his re-election bid by 16 votes.</a:t>
            </a:r>
          </a:p>
          <a:p>
            <a:pPr marL="342900" indent="-342900">
              <a:buFont typeface="Arial" panose="020B0604020202020204" pitchFamily="34" charset="0"/>
              <a:buChar char="•"/>
            </a:pPr>
            <a:r>
              <a:rPr lang="en-US" sz="2000" dirty="0">
                <a:solidFill>
                  <a:srgbClr val="004479"/>
                </a:solidFill>
              </a:rPr>
              <a:t>A judge ordered a new election, which Rivera lost, after determining there were 30 illegal ballots cast.</a:t>
            </a:r>
          </a:p>
          <a:p>
            <a:pPr marL="342900" indent="-342900">
              <a:buFont typeface="Arial" panose="020B0604020202020204" pitchFamily="34" charset="0"/>
              <a:buChar char="•"/>
            </a:pPr>
            <a:r>
              <a:rPr lang="en-US" sz="2000" dirty="0">
                <a:solidFill>
                  <a:srgbClr val="004479"/>
                </a:solidFill>
              </a:rPr>
              <a:t>Sentenced to one year of probation and fined.</a:t>
            </a:r>
          </a:p>
        </p:txBody>
      </p:sp>
      <p:sp>
        <p:nvSpPr>
          <p:cNvPr id="10" name="TextBox 9"/>
          <p:cNvSpPr txBox="1"/>
          <p:nvPr/>
        </p:nvSpPr>
        <p:spPr>
          <a:xfrm>
            <a:off x="7772400" y="2623096"/>
            <a:ext cx="5567919" cy="3810274"/>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Texas</a:t>
            </a:r>
          </a:p>
          <a:p>
            <a:r>
              <a:rPr lang="en-US" sz="2000" b="1" dirty="0">
                <a:solidFill>
                  <a:srgbClr val="004479"/>
                </a:solidFill>
              </a:rPr>
              <a:t>Year: 2006</a:t>
            </a:r>
          </a:p>
          <a:p>
            <a:endParaRPr lang="en-US" sz="2000" b="1" dirty="0">
              <a:solidFill>
                <a:srgbClr val="004479"/>
              </a:solidFill>
            </a:endParaRPr>
          </a:p>
          <a:p>
            <a:pPr marL="342900" indent="-342900">
              <a:buFont typeface="Arial" panose="020B0604020202020204" pitchFamily="34" charset="0"/>
              <a:buChar char="•"/>
            </a:pPr>
            <a:r>
              <a:rPr lang="en-US" sz="2000" dirty="0">
                <a:solidFill>
                  <a:srgbClr val="004479"/>
                </a:solidFill>
              </a:rPr>
              <a:t>Maria Dora Flores</a:t>
            </a:r>
          </a:p>
          <a:p>
            <a:pPr marL="342900" indent="-342900">
              <a:buFont typeface="Arial" panose="020B0604020202020204" pitchFamily="34" charset="0"/>
              <a:buChar char="•"/>
            </a:pPr>
            <a:r>
              <a:rPr lang="en-US" sz="2000" dirty="0">
                <a:solidFill>
                  <a:srgbClr val="004479"/>
                </a:solidFill>
              </a:rPr>
              <a:t>Pleaded guilty to illegal assistance after escorting several voters to their polling place and filling out and submitting their ballots without their consent.</a:t>
            </a:r>
          </a:p>
          <a:p>
            <a:pPr marL="342900" indent="-342900">
              <a:buFont typeface="Arial" panose="020B0604020202020204" pitchFamily="34" charset="0"/>
              <a:buChar char="•"/>
            </a:pPr>
            <a:r>
              <a:rPr lang="en-US" sz="2000" dirty="0">
                <a:solidFill>
                  <a:srgbClr val="004479"/>
                </a:solidFill>
              </a:rPr>
              <a:t>Received two years’ probation and fined. </a:t>
            </a:r>
          </a:p>
          <a:p>
            <a:endParaRPr lang="en-US" dirty="0" smtClean="0"/>
          </a:p>
          <a:p>
            <a:endParaRPr lang="en-US" sz="1000" dirty="0"/>
          </a:p>
          <a:p>
            <a:endParaRPr lang="en-US" sz="500" dirty="0" smtClean="0"/>
          </a:p>
          <a:p>
            <a:endParaRPr lang="en-US" sz="500" dirty="0"/>
          </a:p>
          <a:p>
            <a:endParaRPr lang="en-US" sz="500" dirty="0" smtClean="0"/>
          </a:p>
          <a:p>
            <a:endParaRPr lang="en-US" sz="500" dirty="0"/>
          </a:p>
          <a:p>
            <a:endParaRPr lang="en-US" sz="500" dirty="0" smtClean="0"/>
          </a:p>
          <a:p>
            <a:endParaRPr lang="en-US" sz="5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2810128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Buying Votes</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861774"/>
          </a:xfrm>
          <a:prstGeom prst="rect">
            <a:avLst/>
          </a:prstGeom>
          <a:noFill/>
        </p:spPr>
        <p:txBody>
          <a:bodyPr wrap="square" rtlCol="0">
            <a:spAutoFit/>
          </a:bodyPr>
          <a:lstStyle/>
          <a:p>
            <a:r>
              <a:rPr lang="en-US" sz="2500" dirty="0">
                <a:solidFill>
                  <a:srgbClr val="004479"/>
                </a:solidFill>
              </a:rPr>
              <a:t>Paying voters to cast either an in-person or absentee ballot for a particular candidate.</a:t>
            </a:r>
          </a:p>
        </p:txBody>
      </p:sp>
      <p:sp>
        <p:nvSpPr>
          <p:cNvPr id="8" name="TextBox 7"/>
          <p:cNvSpPr txBox="1"/>
          <p:nvPr/>
        </p:nvSpPr>
        <p:spPr>
          <a:xfrm>
            <a:off x="1273629" y="2592318"/>
            <a:ext cx="5567919" cy="3527119"/>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West Virginia</a:t>
            </a:r>
          </a:p>
          <a:p>
            <a:r>
              <a:rPr lang="en-US" sz="2000" b="1" dirty="0" smtClean="0">
                <a:solidFill>
                  <a:srgbClr val="004479"/>
                </a:solidFill>
              </a:rPr>
              <a:t>Year: 1990-2004</a:t>
            </a:r>
          </a:p>
          <a:p>
            <a:endParaRPr lang="en-US" sz="2000" b="1"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Six individuals pleaded guilty</a:t>
            </a:r>
          </a:p>
          <a:p>
            <a:pPr marL="342900" indent="-342900">
              <a:buFont typeface="Arial" panose="020B0604020202020204" pitchFamily="34" charset="0"/>
              <a:buChar char="•"/>
            </a:pPr>
            <a:r>
              <a:rPr lang="en-US" sz="2000" dirty="0" smtClean="0">
                <a:solidFill>
                  <a:srgbClr val="004479"/>
                </a:solidFill>
              </a:rPr>
              <a:t>Engaged in vote buying conspiracies in every election from 1990-2004.</a:t>
            </a:r>
          </a:p>
          <a:p>
            <a:pPr marL="342900" indent="-342900">
              <a:buFont typeface="Arial" panose="020B0604020202020204" pitchFamily="34" charset="0"/>
              <a:buChar char="•"/>
            </a:pPr>
            <a:r>
              <a:rPr lang="en-US" sz="2000" dirty="0" smtClean="0">
                <a:solidFill>
                  <a:srgbClr val="004479"/>
                </a:solidFill>
              </a:rPr>
              <a:t>Distributed lists with preferred candidates. </a:t>
            </a:r>
          </a:p>
          <a:p>
            <a:pPr marL="342900" indent="-342900">
              <a:buFont typeface="Arial" panose="020B0604020202020204" pitchFamily="34" charset="0"/>
              <a:buChar char="•"/>
            </a:pPr>
            <a:r>
              <a:rPr lang="en-US" sz="2000" dirty="0" smtClean="0">
                <a:solidFill>
                  <a:srgbClr val="004479"/>
                </a:solidFill>
              </a:rPr>
              <a:t>Used liquor, $20 cash payments, and fixing of traffic tickets to buy votes.</a:t>
            </a:r>
            <a:endParaRPr lang="en-US" dirty="0"/>
          </a:p>
          <a:p>
            <a:endParaRPr lang="en-US" dirty="0"/>
          </a:p>
          <a:p>
            <a:endParaRPr lang="en-US" dirty="0"/>
          </a:p>
        </p:txBody>
      </p:sp>
      <p:sp>
        <p:nvSpPr>
          <p:cNvPr id="10" name="TextBox 9"/>
          <p:cNvSpPr txBox="1"/>
          <p:nvPr/>
        </p:nvSpPr>
        <p:spPr>
          <a:xfrm>
            <a:off x="7772400" y="2587170"/>
            <a:ext cx="5567919" cy="3527119"/>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a:t>
            </a:r>
            <a:r>
              <a:rPr lang="en-US" sz="2000" b="1" dirty="0" smtClean="0">
                <a:solidFill>
                  <a:srgbClr val="004479"/>
                </a:solidFill>
              </a:rPr>
              <a:t>Illinois</a:t>
            </a:r>
            <a:endParaRPr lang="en-US" sz="2000" b="1" dirty="0">
              <a:solidFill>
                <a:srgbClr val="004479"/>
              </a:solidFill>
            </a:endParaRPr>
          </a:p>
          <a:p>
            <a:r>
              <a:rPr lang="en-US" sz="2000" b="1" dirty="0">
                <a:solidFill>
                  <a:srgbClr val="004479"/>
                </a:solidFill>
              </a:rPr>
              <a:t>Year: </a:t>
            </a:r>
            <a:r>
              <a:rPr lang="en-US" sz="2000" b="1" dirty="0" smtClean="0">
                <a:solidFill>
                  <a:srgbClr val="004479"/>
                </a:solidFill>
              </a:rPr>
              <a:t>2004</a:t>
            </a:r>
          </a:p>
          <a:p>
            <a:endParaRPr lang="en-US" sz="2000" b="1" dirty="0">
              <a:solidFill>
                <a:srgbClr val="004479"/>
              </a:solidFill>
            </a:endParaRPr>
          </a:p>
          <a:p>
            <a:pPr marL="342900" indent="-342900">
              <a:buFont typeface="Arial" panose="020B0604020202020204" pitchFamily="34" charset="0"/>
              <a:buChar char="•"/>
            </a:pPr>
            <a:r>
              <a:rPr lang="en-US" sz="2000" dirty="0" smtClean="0">
                <a:solidFill>
                  <a:srgbClr val="004479"/>
                </a:solidFill>
              </a:rPr>
              <a:t>Precinct Committeemen Charles Powell, Sheila Thomas, Jesse Lewis, and Kelvin Ellis and Precinct Worker Yvette Johnson</a:t>
            </a:r>
          </a:p>
          <a:p>
            <a:pPr marL="342900" indent="-342900">
              <a:buFont typeface="Arial" panose="020B0604020202020204" pitchFamily="34" charset="0"/>
              <a:buChar char="•"/>
            </a:pPr>
            <a:r>
              <a:rPr lang="en-US" sz="2000" dirty="0" smtClean="0">
                <a:solidFill>
                  <a:srgbClr val="004479"/>
                </a:solidFill>
              </a:rPr>
              <a:t>Convicted for conspiracy to commit election fraud </a:t>
            </a:r>
          </a:p>
          <a:p>
            <a:pPr marL="342900" indent="-342900">
              <a:buFont typeface="Arial" panose="020B0604020202020204" pitchFamily="34" charset="0"/>
              <a:buChar char="•"/>
            </a:pPr>
            <a:r>
              <a:rPr lang="en-US" sz="2000" dirty="0" smtClean="0">
                <a:solidFill>
                  <a:srgbClr val="004479"/>
                </a:solidFill>
              </a:rPr>
              <a:t>Used city funds to buy votes.</a:t>
            </a:r>
            <a:endParaRPr lang="en-US" dirty="0"/>
          </a:p>
          <a:p>
            <a:endParaRPr lang="en-US" dirty="0" smtClean="0"/>
          </a:p>
          <a:p>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1458962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Non-citizen Voting</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477054"/>
          </a:xfrm>
          <a:prstGeom prst="rect">
            <a:avLst/>
          </a:prstGeom>
          <a:noFill/>
        </p:spPr>
        <p:txBody>
          <a:bodyPr wrap="square" rtlCol="0">
            <a:spAutoFit/>
          </a:bodyPr>
          <a:lstStyle/>
          <a:p>
            <a:r>
              <a:rPr lang="en-US" sz="2500" dirty="0">
                <a:solidFill>
                  <a:srgbClr val="004479"/>
                </a:solidFill>
              </a:rPr>
              <a:t>Illegal registration and voting by individuals who are not U.S. citizens.</a:t>
            </a:r>
          </a:p>
        </p:txBody>
      </p:sp>
      <p:sp>
        <p:nvSpPr>
          <p:cNvPr id="8" name="TextBox 7"/>
          <p:cNvSpPr txBox="1"/>
          <p:nvPr/>
        </p:nvSpPr>
        <p:spPr>
          <a:xfrm>
            <a:off x="1413350" y="1814366"/>
            <a:ext cx="5940487" cy="5626156"/>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Illinois</a:t>
            </a:r>
          </a:p>
          <a:p>
            <a:r>
              <a:rPr lang="en-US" sz="2000" b="1" dirty="0">
                <a:solidFill>
                  <a:srgbClr val="004479"/>
                </a:solidFill>
              </a:rPr>
              <a:t>Year: </a:t>
            </a:r>
            <a:r>
              <a:rPr lang="en-US" sz="2000" b="1" dirty="0" smtClean="0">
                <a:solidFill>
                  <a:srgbClr val="004479"/>
                </a:solidFill>
              </a:rPr>
              <a:t>2006</a:t>
            </a:r>
            <a:endParaRPr lang="en-US" sz="2400" b="1" dirty="0">
              <a:solidFill>
                <a:srgbClr val="004479"/>
              </a:solidFill>
            </a:endParaRPr>
          </a:p>
          <a:p>
            <a:endParaRPr lang="en-US" sz="2400" dirty="0">
              <a:solidFill>
                <a:srgbClr val="004479"/>
              </a:solidFill>
            </a:endParaRPr>
          </a:p>
          <a:p>
            <a:pPr marL="342900" indent="-342900">
              <a:buFont typeface="Arial" panose="020B0604020202020204" pitchFamily="34" charset="0"/>
              <a:buChar char="•"/>
            </a:pPr>
            <a:r>
              <a:rPr lang="en-US" sz="1800" dirty="0">
                <a:solidFill>
                  <a:srgbClr val="004479"/>
                </a:solidFill>
              </a:rPr>
              <a:t>Margarita Del Pilar </a:t>
            </a:r>
            <a:r>
              <a:rPr lang="en-US" sz="1800" dirty="0" smtClean="0">
                <a:solidFill>
                  <a:srgbClr val="004479"/>
                </a:solidFill>
              </a:rPr>
              <a:t>Fitzpatrick falsely </a:t>
            </a:r>
            <a:r>
              <a:rPr lang="en-US" sz="1800" dirty="0">
                <a:solidFill>
                  <a:srgbClr val="004479"/>
                </a:solidFill>
              </a:rPr>
              <a:t>claimed to be a U.S. citizen when filling out her Motor Voter application. </a:t>
            </a:r>
          </a:p>
          <a:p>
            <a:pPr marL="342900" indent="-342900">
              <a:buFont typeface="Arial" panose="020B0604020202020204" pitchFamily="34" charset="0"/>
              <a:buChar char="•"/>
            </a:pPr>
            <a:r>
              <a:rPr lang="en-US" sz="1800" dirty="0" smtClean="0">
                <a:solidFill>
                  <a:srgbClr val="004479"/>
                </a:solidFill>
              </a:rPr>
              <a:t>Illegally voted </a:t>
            </a:r>
            <a:r>
              <a:rPr lang="en-US" sz="1800" dirty="0">
                <a:solidFill>
                  <a:srgbClr val="004479"/>
                </a:solidFill>
              </a:rPr>
              <a:t>in the 2006 election. </a:t>
            </a:r>
          </a:p>
          <a:p>
            <a:pPr marL="342900" indent="-342900">
              <a:buFont typeface="Arial" panose="020B0604020202020204" pitchFamily="34" charset="0"/>
              <a:buChar char="•"/>
            </a:pPr>
            <a:r>
              <a:rPr lang="en-US" sz="1800" dirty="0" smtClean="0">
                <a:solidFill>
                  <a:srgbClr val="004479"/>
                </a:solidFill>
              </a:rPr>
              <a:t>Her fraud was not discovered by election officials; it was only detected when she applied for naturalization and her case was investigated by the Department of Homeland Security.</a:t>
            </a:r>
            <a:endParaRPr lang="en-US" sz="1800" dirty="0">
              <a:solidFill>
                <a:srgbClr val="004479"/>
              </a:solidFill>
            </a:endParaRPr>
          </a:p>
          <a:p>
            <a:endParaRPr lang="en-US" dirty="0" smtClean="0"/>
          </a:p>
          <a:p>
            <a:r>
              <a:rPr lang="en-US" sz="2000" b="1" dirty="0" smtClean="0">
                <a:solidFill>
                  <a:srgbClr val="004479"/>
                </a:solidFill>
              </a:rPr>
              <a:t>Year</a:t>
            </a:r>
            <a:r>
              <a:rPr lang="en-US" sz="2000" b="1" dirty="0">
                <a:solidFill>
                  <a:srgbClr val="004479"/>
                </a:solidFill>
              </a:rPr>
              <a:t>: </a:t>
            </a:r>
            <a:r>
              <a:rPr lang="en-US" sz="2000" b="1" dirty="0" smtClean="0">
                <a:solidFill>
                  <a:srgbClr val="004479"/>
                </a:solidFill>
              </a:rPr>
              <a:t>2006</a:t>
            </a:r>
          </a:p>
          <a:p>
            <a:endParaRPr lang="en-US" sz="2000" b="1" dirty="0">
              <a:solidFill>
                <a:srgbClr val="004479"/>
              </a:solidFill>
            </a:endParaRPr>
          </a:p>
          <a:p>
            <a:pPr marL="342900" indent="-342900">
              <a:buFont typeface="Arial" panose="020B0604020202020204" pitchFamily="34" charset="0"/>
              <a:buChar char="•"/>
            </a:pPr>
            <a:r>
              <a:rPr lang="en-US" sz="1800" dirty="0" smtClean="0">
                <a:solidFill>
                  <a:srgbClr val="004479"/>
                </a:solidFill>
              </a:rPr>
              <a:t>Anthony Kimani falsely claimed to be a U.S. citizen when filling out his Motor Voter application.</a:t>
            </a:r>
          </a:p>
          <a:p>
            <a:pPr marL="342900" indent="-342900">
              <a:buFont typeface="Arial" panose="020B0604020202020204" pitchFamily="34" charset="0"/>
              <a:buChar char="•"/>
            </a:pPr>
            <a:r>
              <a:rPr lang="en-US" sz="1800" dirty="0" smtClean="0">
                <a:solidFill>
                  <a:srgbClr val="004479"/>
                </a:solidFill>
              </a:rPr>
              <a:t>Illegally voted in the 2004 election.</a:t>
            </a:r>
          </a:p>
          <a:p>
            <a:pPr marL="342900" indent="-342900">
              <a:buFont typeface="Arial" panose="020B0604020202020204" pitchFamily="34" charset="0"/>
              <a:buChar char="•"/>
            </a:pPr>
            <a:r>
              <a:rPr lang="en-US" sz="1800" dirty="0" smtClean="0">
                <a:solidFill>
                  <a:srgbClr val="004479"/>
                </a:solidFill>
              </a:rPr>
              <a:t>His fraud was not discovered by election officials; it was only discovered when he applied for permanent residency and his case was investigated by DHS.</a:t>
            </a:r>
            <a:endParaRPr lang="en-US" dirty="0"/>
          </a:p>
        </p:txBody>
      </p:sp>
      <p:sp>
        <p:nvSpPr>
          <p:cNvPr id="10" name="TextBox 9"/>
          <p:cNvSpPr txBox="1"/>
          <p:nvPr/>
        </p:nvSpPr>
        <p:spPr>
          <a:xfrm>
            <a:off x="7645545" y="1797293"/>
            <a:ext cx="5567919" cy="4154984"/>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a:t>
            </a:r>
            <a:r>
              <a:rPr lang="en-US" sz="2000" b="1" dirty="0" smtClean="0">
                <a:solidFill>
                  <a:srgbClr val="004479"/>
                </a:solidFill>
              </a:rPr>
              <a:t>Alabama </a:t>
            </a:r>
            <a:endParaRPr lang="en-US" sz="2000" b="1" dirty="0">
              <a:solidFill>
                <a:srgbClr val="004479"/>
              </a:solidFill>
            </a:endParaRPr>
          </a:p>
          <a:p>
            <a:r>
              <a:rPr lang="en-US" sz="2000" b="1" dirty="0">
                <a:solidFill>
                  <a:srgbClr val="004479"/>
                </a:solidFill>
              </a:rPr>
              <a:t>Year: </a:t>
            </a:r>
            <a:r>
              <a:rPr lang="en-US" sz="2000" b="1" dirty="0" smtClean="0">
                <a:solidFill>
                  <a:srgbClr val="004479"/>
                </a:solidFill>
              </a:rPr>
              <a:t>1996-2008</a:t>
            </a:r>
            <a:endParaRPr lang="en-US" sz="2000" dirty="0"/>
          </a:p>
          <a:p>
            <a:endParaRPr lang="en-US" sz="2400" b="1" dirty="0">
              <a:solidFill>
                <a:srgbClr val="004479"/>
              </a:solidFill>
            </a:endParaRPr>
          </a:p>
          <a:p>
            <a:pPr marL="342900" indent="-342900">
              <a:buFont typeface="Arial" panose="020B0604020202020204" pitchFamily="34" charset="0"/>
              <a:buChar char="•"/>
            </a:pPr>
            <a:r>
              <a:rPr lang="en-US" sz="1800" dirty="0">
                <a:solidFill>
                  <a:srgbClr val="004479"/>
                </a:solidFill>
              </a:rPr>
              <a:t>Venustiano Hernandez-Hernandez, an illegal </a:t>
            </a:r>
            <a:r>
              <a:rPr lang="en-US" sz="1800" dirty="0" smtClean="0">
                <a:solidFill>
                  <a:srgbClr val="004479"/>
                </a:solidFill>
              </a:rPr>
              <a:t>alien, registered to </a:t>
            </a:r>
            <a:r>
              <a:rPr lang="en-US" sz="1800" dirty="0">
                <a:solidFill>
                  <a:srgbClr val="004479"/>
                </a:solidFill>
              </a:rPr>
              <a:t>vote under </a:t>
            </a:r>
            <a:r>
              <a:rPr lang="en-US" sz="1800" dirty="0" smtClean="0">
                <a:solidFill>
                  <a:srgbClr val="004479"/>
                </a:solidFill>
              </a:rPr>
              <a:t>the false identity of Severo </a:t>
            </a:r>
            <a:r>
              <a:rPr lang="en-US" sz="1800" dirty="0">
                <a:solidFill>
                  <a:srgbClr val="004479"/>
                </a:solidFill>
              </a:rPr>
              <a:t>Benavidez </a:t>
            </a:r>
            <a:endParaRPr lang="en-US" sz="1800" dirty="0" smtClean="0">
              <a:solidFill>
                <a:srgbClr val="004479"/>
              </a:solidFill>
            </a:endParaRPr>
          </a:p>
          <a:p>
            <a:pPr marL="342900" indent="-342900">
              <a:buFont typeface="Arial" panose="020B0604020202020204" pitchFamily="34" charset="0"/>
              <a:buChar char="•"/>
            </a:pPr>
            <a:r>
              <a:rPr lang="en-US" sz="1800" dirty="0">
                <a:solidFill>
                  <a:srgbClr val="004479"/>
                </a:solidFill>
              </a:rPr>
              <a:t>Obtained a false birth certificate, which he used to collect Social Security disability benefits and register to vote. </a:t>
            </a:r>
          </a:p>
          <a:p>
            <a:pPr marL="342900" indent="-342900">
              <a:buFont typeface="Arial" panose="020B0604020202020204" pitchFamily="34" charset="0"/>
              <a:buChar char="•"/>
            </a:pPr>
            <a:r>
              <a:rPr lang="en-US" sz="1800" dirty="0" smtClean="0">
                <a:solidFill>
                  <a:srgbClr val="004479"/>
                </a:solidFill>
              </a:rPr>
              <a:t>Voted </a:t>
            </a:r>
            <a:r>
              <a:rPr lang="en-US" sz="1800" dirty="0">
                <a:solidFill>
                  <a:srgbClr val="004479"/>
                </a:solidFill>
              </a:rPr>
              <a:t>in </a:t>
            </a:r>
            <a:r>
              <a:rPr lang="en-US" sz="1800" dirty="0" smtClean="0">
                <a:solidFill>
                  <a:srgbClr val="004479"/>
                </a:solidFill>
              </a:rPr>
              <a:t>elections under the false identity between 1996-2008 </a:t>
            </a:r>
          </a:p>
          <a:p>
            <a:pPr marL="342900" indent="-342900">
              <a:buFont typeface="Arial" panose="020B0604020202020204" pitchFamily="34" charset="0"/>
              <a:buChar char="•"/>
            </a:pPr>
            <a:r>
              <a:rPr lang="en-US" sz="1800" dirty="0">
                <a:solidFill>
                  <a:srgbClr val="004479"/>
                </a:solidFill>
              </a:rPr>
              <a:t>R</a:t>
            </a:r>
            <a:r>
              <a:rPr lang="en-US" sz="1800" dirty="0" smtClean="0">
                <a:solidFill>
                  <a:srgbClr val="004479"/>
                </a:solidFill>
              </a:rPr>
              <a:t>eceived </a:t>
            </a:r>
            <a:r>
              <a:rPr lang="en-US" sz="1800" dirty="0">
                <a:solidFill>
                  <a:srgbClr val="004479"/>
                </a:solidFill>
              </a:rPr>
              <a:t>approximately $80,000 </a:t>
            </a:r>
            <a:r>
              <a:rPr lang="en-US" sz="1800" dirty="0" smtClean="0">
                <a:solidFill>
                  <a:srgbClr val="004479"/>
                </a:solidFill>
              </a:rPr>
              <a:t>in disability </a:t>
            </a:r>
            <a:r>
              <a:rPr lang="en-US" sz="1800" dirty="0">
                <a:solidFill>
                  <a:srgbClr val="004479"/>
                </a:solidFill>
              </a:rPr>
              <a:t>payments between 2008 and 2012. </a:t>
            </a:r>
            <a:endParaRPr lang="en-US" sz="1800" dirty="0" smtClean="0">
              <a:solidFill>
                <a:srgbClr val="004479"/>
              </a:solidFill>
            </a:endParaRPr>
          </a:p>
          <a:p>
            <a:r>
              <a:rPr lang="en-US" sz="2000" dirty="0" smtClean="0">
                <a:solidFill>
                  <a:srgbClr val="004479"/>
                </a:solidFill>
              </a:rPr>
              <a:t> </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684819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Felon Voting</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477054"/>
          </a:xfrm>
          <a:prstGeom prst="rect">
            <a:avLst/>
          </a:prstGeom>
          <a:noFill/>
        </p:spPr>
        <p:txBody>
          <a:bodyPr wrap="square" rtlCol="0">
            <a:spAutoFit/>
          </a:bodyPr>
          <a:lstStyle/>
          <a:p>
            <a:r>
              <a:rPr lang="en-US" sz="2500" dirty="0">
                <a:solidFill>
                  <a:srgbClr val="004479"/>
                </a:solidFill>
              </a:rPr>
              <a:t>Illegal registration and voting by individuals who are </a:t>
            </a:r>
            <a:r>
              <a:rPr lang="en-US" sz="2500" dirty="0" smtClean="0">
                <a:solidFill>
                  <a:srgbClr val="004479"/>
                </a:solidFill>
              </a:rPr>
              <a:t>convicted </a:t>
            </a:r>
            <a:r>
              <a:rPr lang="en-US" sz="2500" dirty="0">
                <a:solidFill>
                  <a:srgbClr val="004479"/>
                </a:solidFill>
              </a:rPr>
              <a:t>felons.</a:t>
            </a:r>
          </a:p>
        </p:txBody>
      </p:sp>
      <p:sp>
        <p:nvSpPr>
          <p:cNvPr id="8" name="TextBox 7"/>
          <p:cNvSpPr txBox="1"/>
          <p:nvPr/>
        </p:nvSpPr>
        <p:spPr>
          <a:xfrm>
            <a:off x="1273629" y="2638614"/>
            <a:ext cx="5567919" cy="4093428"/>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Ohio</a:t>
            </a:r>
          </a:p>
          <a:p>
            <a:r>
              <a:rPr lang="en-US" sz="2000" b="1" dirty="0" smtClean="0">
                <a:solidFill>
                  <a:srgbClr val="004479"/>
                </a:solidFill>
              </a:rPr>
              <a:t>Year: 2016</a:t>
            </a:r>
          </a:p>
          <a:p>
            <a:endParaRPr lang="en-US" sz="2000" dirty="0">
              <a:solidFill>
                <a:srgbClr val="004479"/>
              </a:solidFill>
            </a:endParaRPr>
          </a:p>
          <a:p>
            <a:pPr marL="342900" indent="-342900">
              <a:buFont typeface="Arial" panose="020B0604020202020204" pitchFamily="34" charset="0"/>
              <a:buChar char="•"/>
            </a:pPr>
            <a:r>
              <a:rPr lang="en-US" sz="2000" dirty="0">
                <a:solidFill>
                  <a:srgbClr val="004479"/>
                </a:solidFill>
              </a:rPr>
              <a:t>Jessica Steinke </a:t>
            </a:r>
            <a:endParaRPr lang="en-US" sz="2000" dirty="0" smtClean="0">
              <a:solidFill>
                <a:srgbClr val="004479"/>
              </a:solidFill>
            </a:endParaRPr>
          </a:p>
          <a:p>
            <a:pPr marL="342900" indent="-342900">
              <a:buFont typeface="Arial" panose="020B0604020202020204" pitchFamily="34" charset="0"/>
              <a:buChar char="•"/>
            </a:pPr>
            <a:r>
              <a:rPr lang="en-US" sz="2000" dirty="0">
                <a:solidFill>
                  <a:srgbClr val="004479"/>
                </a:solidFill>
              </a:rPr>
              <a:t>She was convicted in 2014 for bail jumping.</a:t>
            </a:r>
          </a:p>
          <a:p>
            <a:pPr marL="342900" indent="-342900">
              <a:buFont typeface="Arial" panose="020B0604020202020204" pitchFamily="34" charset="0"/>
              <a:buChar char="•"/>
            </a:pPr>
            <a:r>
              <a:rPr lang="en-US" sz="2000" dirty="0" smtClean="0">
                <a:solidFill>
                  <a:srgbClr val="004479"/>
                </a:solidFill>
              </a:rPr>
              <a:t>Pleaded </a:t>
            </a:r>
            <a:r>
              <a:rPr lang="en-US" sz="2000" dirty="0">
                <a:solidFill>
                  <a:srgbClr val="004479"/>
                </a:solidFill>
              </a:rPr>
              <a:t>no contest to charges that she voted in the 2016 election despite being a convicted </a:t>
            </a:r>
            <a:r>
              <a:rPr lang="en-US" sz="2000" dirty="0" smtClean="0">
                <a:solidFill>
                  <a:srgbClr val="004479"/>
                </a:solidFill>
              </a:rPr>
              <a:t>felon. </a:t>
            </a:r>
          </a:p>
          <a:p>
            <a:pPr marL="342900" indent="-342900">
              <a:buFont typeface="Arial" panose="020B0604020202020204" pitchFamily="34" charset="0"/>
              <a:buChar char="•"/>
            </a:pPr>
            <a:r>
              <a:rPr lang="en-US" sz="2000" dirty="0" smtClean="0">
                <a:solidFill>
                  <a:srgbClr val="004479"/>
                </a:solidFill>
              </a:rPr>
              <a:t>Sentenced </a:t>
            </a:r>
            <a:r>
              <a:rPr lang="en-US" sz="2000" dirty="0">
                <a:solidFill>
                  <a:srgbClr val="004479"/>
                </a:solidFill>
              </a:rPr>
              <a:t>to 80 hours of community service, 18 months of probation, and ordered to attend counseling</a:t>
            </a:r>
            <a:r>
              <a:rPr lang="en-US" sz="2000" dirty="0" smtClean="0">
                <a:solidFill>
                  <a:srgbClr val="004479"/>
                </a:solidFill>
              </a:rPr>
              <a:t>.</a:t>
            </a:r>
            <a:endParaRPr lang="en-US" sz="2000" dirty="0">
              <a:solidFill>
                <a:srgbClr val="004479"/>
              </a:solidFill>
            </a:endParaRPr>
          </a:p>
          <a:p>
            <a:endParaRPr lang="en-US" sz="500" dirty="0"/>
          </a:p>
          <a:p>
            <a:endParaRPr lang="en-US" sz="500" dirty="0">
              <a:solidFill>
                <a:srgbClr val="004479"/>
              </a:solidFill>
            </a:endParaRPr>
          </a:p>
          <a:p>
            <a:endParaRPr lang="en-US" sz="500" dirty="0">
              <a:solidFill>
                <a:srgbClr val="004479"/>
              </a:solidFill>
            </a:endParaRPr>
          </a:p>
          <a:p>
            <a:endParaRPr lang="en-US" sz="500" dirty="0">
              <a:solidFill>
                <a:srgbClr val="004479"/>
              </a:solidFill>
            </a:endParaRPr>
          </a:p>
          <a:p>
            <a:endParaRPr lang="en-US" sz="500" dirty="0">
              <a:solidFill>
                <a:srgbClr val="004479"/>
              </a:solidFill>
            </a:endParaRPr>
          </a:p>
          <a:p>
            <a:endParaRPr lang="en-US" sz="500" dirty="0">
              <a:solidFill>
                <a:srgbClr val="004479"/>
              </a:solidFill>
            </a:endParaRPr>
          </a:p>
          <a:p>
            <a:endParaRPr lang="en-US" sz="500" dirty="0">
              <a:solidFill>
                <a:srgbClr val="004479"/>
              </a:solidFill>
            </a:endParaRPr>
          </a:p>
          <a:p>
            <a:endParaRPr lang="en-US" sz="500" dirty="0">
              <a:solidFill>
                <a:srgbClr val="004479"/>
              </a:solidFill>
            </a:endParaRPr>
          </a:p>
        </p:txBody>
      </p:sp>
      <p:sp>
        <p:nvSpPr>
          <p:cNvPr id="10" name="TextBox 9"/>
          <p:cNvSpPr txBox="1"/>
          <p:nvPr/>
        </p:nvSpPr>
        <p:spPr>
          <a:xfrm>
            <a:off x="7772400" y="2623096"/>
            <a:ext cx="5567919" cy="4090351"/>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a:t>
            </a:r>
            <a:r>
              <a:rPr lang="en-US" sz="2000" b="1" dirty="0" smtClean="0">
                <a:solidFill>
                  <a:srgbClr val="004479"/>
                </a:solidFill>
              </a:rPr>
              <a:t>Florida </a:t>
            </a:r>
            <a:endParaRPr lang="en-US" sz="2000" b="1" dirty="0">
              <a:solidFill>
                <a:srgbClr val="004479"/>
              </a:solidFill>
            </a:endParaRPr>
          </a:p>
          <a:p>
            <a:r>
              <a:rPr lang="en-US" sz="2000" b="1" dirty="0">
                <a:solidFill>
                  <a:srgbClr val="004479"/>
                </a:solidFill>
              </a:rPr>
              <a:t>Year: </a:t>
            </a:r>
            <a:r>
              <a:rPr lang="en-US" sz="2000" b="1" dirty="0" smtClean="0">
                <a:solidFill>
                  <a:srgbClr val="004479"/>
                </a:solidFill>
              </a:rPr>
              <a:t>2012</a:t>
            </a:r>
            <a:endParaRPr lang="en-US" sz="2000" b="1" dirty="0">
              <a:solidFill>
                <a:srgbClr val="004479"/>
              </a:solidFill>
            </a:endParaRPr>
          </a:p>
          <a:p>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Onakia </a:t>
            </a:r>
            <a:r>
              <a:rPr lang="en-US" sz="2000" dirty="0">
                <a:solidFill>
                  <a:srgbClr val="004479"/>
                </a:solidFill>
              </a:rPr>
              <a:t>Lanet </a:t>
            </a:r>
            <a:r>
              <a:rPr lang="en-US" sz="2000" dirty="0" smtClean="0">
                <a:solidFill>
                  <a:srgbClr val="004479"/>
                </a:solidFill>
              </a:rPr>
              <a:t>Griffin</a:t>
            </a:r>
          </a:p>
          <a:p>
            <a:pPr marL="342900" indent="-342900">
              <a:buFont typeface="Arial" panose="020B0604020202020204" pitchFamily="34" charset="0"/>
              <a:buChar char="•"/>
            </a:pPr>
            <a:r>
              <a:rPr lang="en-US" sz="2000" dirty="0">
                <a:solidFill>
                  <a:srgbClr val="004479"/>
                </a:solidFill>
              </a:rPr>
              <a:t>P</a:t>
            </a:r>
            <a:r>
              <a:rPr lang="en-US" sz="2000" dirty="0" smtClean="0">
                <a:solidFill>
                  <a:srgbClr val="004479"/>
                </a:solidFill>
              </a:rPr>
              <a:t>reviously convicted </a:t>
            </a:r>
            <a:r>
              <a:rPr lang="en-US" sz="2000" dirty="0">
                <a:solidFill>
                  <a:srgbClr val="004479"/>
                </a:solidFill>
              </a:rPr>
              <a:t>of wire </a:t>
            </a:r>
            <a:r>
              <a:rPr lang="en-US" sz="2000" dirty="0" smtClean="0">
                <a:solidFill>
                  <a:srgbClr val="004479"/>
                </a:solidFill>
              </a:rPr>
              <a:t>fraud, identification </a:t>
            </a:r>
            <a:r>
              <a:rPr lang="en-US" sz="2000" dirty="0">
                <a:solidFill>
                  <a:srgbClr val="004479"/>
                </a:solidFill>
              </a:rPr>
              <a:t>theft, and identity </a:t>
            </a:r>
            <a:r>
              <a:rPr lang="en-US" sz="2000" dirty="0" smtClean="0">
                <a:solidFill>
                  <a:srgbClr val="004479"/>
                </a:solidFill>
              </a:rPr>
              <a:t>fraud. </a:t>
            </a:r>
          </a:p>
          <a:p>
            <a:pPr marL="342900" indent="-342900">
              <a:buFont typeface="Arial" panose="020B0604020202020204" pitchFamily="34" charset="0"/>
              <a:buChar char="•"/>
            </a:pPr>
            <a:r>
              <a:rPr lang="en-US" sz="2000" dirty="0" smtClean="0">
                <a:solidFill>
                  <a:srgbClr val="004479"/>
                </a:solidFill>
              </a:rPr>
              <a:t>Registered and voted in the 2012 election.</a:t>
            </a:r>
          </a:p>
          <a:p>
            <a:pPr marL="342900" indent="-342900">
              <a:buFont typeface="Arial" panose="020B0604020202020204" pitchFamily="34" charset="0"/>
              <a:buChar char="•"/>
            </a:pPr>
            <a:r>
              <a:rPr lang="en-US" sz="2000" dirty="0">
                <a:solidFill>
                  <a:srgbClr val="004479"/>
                </a:solidFill>
              </a:rPr>
              <a:t>S</a:t>
            </a:r>
            <a:r>
              <a:rPr lang="en-US" sz="2000" dirty="0" smtClean="0">
                <a:solidFill>
                  <a:srgbClr val="004479"/>
                </a:solidFill>
              </a:rPr>
              <a:t>entenced </a:t>
            </a:r>
            <a:r>
              <a:rPr lang="en-US" sz="2000" dirty="0">
                <a:solidFill>
                  <a:srgbClr val="004479"/>
                </a:solidFill>
              </a:rPr>
              <a:t>to a fine of $1079.50 and 23 </a:t>
            </a:r>
            <a:r>
              <a:rPr lang="en-US" sz="2000" dirty="0" smtClean="0">
                <a:solidFill>
                  <a:srgbClr val="004479"/>
                </a:solidFill>
              </a:rPr>
              <a:t>days’ incarceration</a:t>
            </a:r>
            <a:r>
              <a:rPr lang="en-US" sz="2000" dirty="0">
                <a:solidFill>
                  <a:srgbClr val="004479"/>
                </a:solidFill>
              </a:rPr>
              <a:t>.</a:t>
            </a:r>
            <a:endParaRPr lang="en-US" dirty="0"/>
          </a:p>
          <a:p>
            <a:endParaRPr lang="en-US" dirty="0"/>
          </a:p>
          <a:p>
            <a:endParaRPr lang="en-US" sz="500" dirty="0" smtClean="0"/>
          </a:p>
          <a:p>
            <a:endParaRPr lang="en-US" sz="500" dirty="0"/>
          </a:p>
          <a:p>
            <a:endParaRPr lang="en-US" sz="500" dirty="0" smtClean="0"/>
          </a:p>
          <a:p>
            <a:endParaRPr lang="en-US" dirty="0"/>
          </a:p>
          <a:p>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1889335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Altering the Vote Count</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861774"/>
          </a:xfrm>
          <a:prstGeom prst="rect">
            <a:avLst/>
          </a:prstGeom>
          <a:noFill/>
        </p:spPr>
        <p:txBody>
          <a:bodyPr wrap="square" rtlCol="0">
            <a:spAutoFit/>
          </a:bodyPr>
          <a:lstStyle/>
          <a:p>
            <a:r>
              <a:rPr lang="en-US" sz="2500" dirty="0">
                <a:solidFill>
                  <a:srgbClr val="004479"/>
                </a:solidFill>
              </a:rPr>
              <a:t>Changing the actual vote count either in a precinct or at the central location where votes are counted.</a:t>
            </a:r>
          </a:p>
        </p:txBody>
      </p:sp>
      <p:sp>
        <p:nvSpPr>
          <p:cNvPr id="8" name="TextBox 7"/>
          <p:cNvSpPr txBox="1"/>
          <p:nvPr/>
        </p:nvSpPr>
        <p:spPr>
          <a:xfrm>
            <a:off x="1273629" y="2275055"/>
            <a:ext cx="5567919" cy="4862870"/>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a:t>
            </a:r>
            <a:r>
              <a:rPr lang="en-US" sz="2000" b="1" dirty="0" smtClean="0">
                <a:solidFill>
                  <a:srgbClr val="004479"/>
                </a:solidFill>
              </a:rPr>
              <a:t>California</a:t>
            </a:r>
          </a:p>
          <a:p>
            <a:r>
              <a:rPr lang="en-US" sz="2000" b="1" dirty="0" smtClean="0">
                <a:solidFill>
                  <a:srgbClr val="004479"/>
                </a:solidFill>
              </a:rPr>
              <a:t>Year: 2007 &amp; 2009</a:t>
            </a:r>
          </a:p>
          <a:p>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Angel Perales &amp; Mayor David Silva</a:t>
            </a:r>
          </a:p>
          <a:p>
            <a:pPr marL="342900" indent="-342900">
              <a:buFont typeface="Arial" panose="020B0604020202020204" pitchFamily="34" charset="0"/>
              <a:buChar char="•"/>
            </a:pPr>
            <a:r>
              <a:rPr lang="en-US" sz="2000" dirty="0" smtClean="0">
                <a:solidFill>
                  <a:srgbClr val="004479"/>
                </a:solidFill>
              </a:rPr>
              <a:t>Widespread corruption scheme in Cudahy, CA </a:t>
            </a:r>
          </a:p>
          <a:p>
            <a:pPr marL="342900" indent="-342900">
              <a:buFont typeface="Arial" panose="020B0604020202020204" pitchFamily="34" charset="0"/>
              <a:buChar char="•"/>
            </a:pPr>
            <a:r>
              <a:rPr lang="en-US" sz="2000" dirty="0">
                <a:solidFill>
                  <a:srgbClr val="004479"/>
                </a:solidFill>
              </a:rPr>
              <a:t>I</a:t>
            </a:r>
            <a:r>
              <a:rPr lang="en-US" sz="2000" dirty="0" smtClean="0">
                <a:solidFill>
                  <a:srgbClr val="004479"/>
                </a:solidFill>
              </a:rPr>
              <a:t>ncluded </a:t>
            </a:r>
            <a:r>
              <a:rPr lang="en-US" sz="2000" dirty="0">
                <a:solidFill>
                  <a:srgbClr val="004479"/>
                </a:solidFill>
              </a:rPr>
              <a:t>accepting cash bribes, </a:t>
            </a:r>
            <a:r>
              <a:rPr lang="en-US" sz="2000" dirty="0" smtClean="0">
                <a:solidFill>
                  <a:srgbClr val="004479"/>
                </a:solidFill>
              </a:rPr>
              <a:t>abusing drugs </a:t>
            </a:r>
            <a:r>
              <a:rPr lang="en-US" sz="2000" dirty="0">
                <a:solidFill>
                  <a:srgbClr val="004479"/>
                </a:solidFill>
              </a:rPr>
              <a:t>at City Hall, and throwing out absentee ballots that </a:t>
            </a:r>
            <a:r>
              <a:rPr lang="en-US" sz="2000" dirty="0" smtClean="0">
                <a:solidFill>
                  <a:srgbClr val="004479"/>
                </a:solidFill>
              </a:rPr>
              <a:t>favored election </a:t>
            </a:r>
            <a:r>
              <a:rPr lang="en-US" sz="2000" dirty="0">
                <a:solidFill>
                  <a:srgbClr val="004479"/>
                </a:solidFill>
              </a:rPr>
              <a:t>challengers. </a:t>
            </a: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FBI </a:t>
            </a:r>
            <a:r>
              <a:rPr lang="en-US" sz="2000" dirty="0">
                <a:solidFill>
                  <a:srgbClr val="004479"/>
                </a:solidFill>
              </a:rPr>
              <a:t>Investigation </a:t>
            </a:r>
            <a:r>
              <a:rPr lang="en-US" sz="2000" dirty="0" smtClean="0">
                <a:solidFill>
                  <a:srgbClr val="004479"/>
                </a:solidFill>
              </a:rPr>
              <a:t>revealed they tampered with </a:t>
            </a:r>
            <a:r>
              <a:rPr lang="en-US" sz="2000" dirty="0">
                <a:solidFill>
                  <a:srgbClr val="004479"/>
                </a:solidFill>
              </a:rPr>
              <a:t>mail-in ballots in city </a:t>
            </a:r>
            <a:r>
              <a:rPr lang="en-US" sz="2000" dirty="0" smtClean="0">
                <a:solidFill>
                  <a:srgbClr val="004479"/>
                </a:solidFill>
              </a:rPr>
              <a:t>elections by </a:t>
            </a:r>
            <a:r>
              <a:rPr lang="en-US" sz="2000" dirty="0">
                <a:solidFill>
                  <a:srgbClr val="004479"/>
                </a:solidFill>
              </a:rPr>
              <a:t>opening them and then resealing and submitting votes </a:t>
            </a:r>
            <a:r>
              <a:rPr lang="en-US" sz="2000" dirty="0" smtClean="0">
                <a:solidFill>
                  <a:srgbClr val="004479"/>
                </a:solidFill>
              </a:rPr>
              <a:t>for incumbent </a:t>
            </a:r>
            <a:r>
              <a:rPr lang="en-US" sz="2000" dirty="0">
                <a:solidFill>
                  <a:srgbClr val="004479"/>
                </a:solidFill>
              </a:rPr>
              <a:t>candidates while discarding votes for challengers. </a:t>
            </a: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Both pleaded </a:t>
            </a:r>
            <a:r>
              <a:rPr lang="en-US" sz="2000" dirty="0">
                <a:solidFill>
                  <a:srgbClr val="004479"/>
                </a:solidFill>
              </a:rPr>
              <a:t>guilty to bribery and extortion </a:t>
            </a:r>
            <a:r>
              <a:rPr lang="en-US" sz="2000" dirty="0" smtClean="0">
                <a:solidFill>
                  <a:srgbClr val="004479"/>
                </a:solidFill>
              </a:rPr>
              <a:t>charges. </a:t>
            </a:r>
            <a:endParaRPr lang="en-US" sz="500" dirty="0">
              <a:solidFill>
                <a:srgbClr val="004479"/>
              </a:solidFill>
            </a:endParaRPr>
          </a:p>
          <a:p>
            <a:endParaRPr lang="en-US" sz="500" dirty="0"/>
          </a:p>
        </p:txBody>
      </p:sp>
      <p:sp>
        <p:nvSpPr>
          <p:cNvPr id="10" name="TextBox 9"/>
          <p:cNvSpPr txBox="1"/>
          <p:nvPr/>
        </p:nvSpPr>
        <p:spPr>
          <a:xfrm>
            <a:off x="7772400" y="2275055"/>
            <a:ext cx="5567919" cy="4859792"/>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a:t>
            </a:r>
            <a:r>
              <a:rPr lang="en-US" sz="2000" b="1" dirty="0" smtClean="0">
                <a:solidFill>
                  <a:srgbClr val="004479"/>
                </a:solidFill>
              </a:rPr>
              <a:t>Oregon</a:t>
            </a:r>
            <a:endParaRPr lang="en-US" sz="2000" b="1" dirty="0">
              <a:solidFill>
                <a:srgbClr val="004479"/>
              </a:solidFill>
            </a:endParaRPr>
          </a:p>
          <a:p>
            <a:r>
              <a:rPr lang="en-US" sz="2000" b="1" dirty="0">
                <a:solidFill>
                  <a:srgbClr val="004479"/>
                </a:solidFill>
              </a:rPr>
              <a:t>Year: </a:t>
            </a:r>
            <a:r>
              <a:rPr lang="en-US" sz="2000" b="1" dirty="0" smtClean="0">
                <a:solidFill>
                  <a:srgbClr val="004479"/>
                </a:solidFill>
              </a:rPr>
              <a:t>2012</a:t>
            </a:r>
            <a:endParaRPr lang="en-US" sz="2000" b="1" dirty="0">
              <a:solidFill>
                <a:srgbClr val="004479"/>
              </a:solidFill>
            </a:endParaRPr>
          </a:p>
          <a:p>
            <a:pPr marL="342900" indent="-342900">
              <a:buFont typeface="Arial" panose="020B0604020202020204" pitchFamily="34" charset="0"/>
              <a:buChar char="•"/>
            </a:pP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Deanna </a:t>
            </a:r>
            <a:r>
              <a:rPr lang="en-US" sz="2000" dirty="0">
                <a:solidFill>
                  <a:srgbClr val="004479"/>
                </a:solidFill>
              </a:rPr>
              <a:t>Swenson, </a:t>
            </a:r>
            <a:r>
              <a:rPr lang="en-US" sz="2000" dirty="0" smtClean="0">
                <a:solidFill>
                  <a:srgbClr val="004479"/>
                </a:solidFill>
              </a:rPr>
              <a:t>Clackamas </a:t>
            </a:r>
            <a:r>
              <a:rPr lang="en-US" sz="2000" dirty="0">
                <a:solidFill>
                  <a:srgbClr val="004479"/>
                </a:solidFill>
              </a:rPr>
              <a:t>County elections </a:t>
            </a:r>
            <a:r>
              <a:rPr lang="en-US" sz="2000" dirty="0" smtClean="0">
                <a:solidFill>
                  <a:srgbClr val="004479"/>
                </a:solidFill>
              </a:rPr>
              <a:t>official</a:t>
            </a:r>
          </a:p>
          <a:p>
            <a:pPr marL="342900" indent="-342900">
              <a:buFont typeface="Arial" panose="020B0604020202020204" pitchFamily="34" charset="0"/>
              <a:buChar char="•"/>
            </a:pPr>
            <a:r>
              <a:rPr lang="en-US" sz="2000" dirty="0">
                <a:solidFill>
                  <a:srgbClr val="004479"/>
                </a:solidFill>
              </a:rPr>
              <a:t>Tampered with ballots by filling in blank spots left by the actual </a:t>
            </a:r>
            <a:r>
              <a:rPr lang="en-US" sz="2000" dirty="0" smtClean="0">
                <a:solidFill>
                  <a:srgbClr val="004479"/>
                </a:solidFill>
              </a:rPr>
              <a:t>voters. </a:t>
            </a:r>
          </a:p>
          <a:p>
            <a:pPr marL="342900" indent="-342900">
              <a:buFont typeface="Arial" panose="020B0604020202020204" pitchFamily="34" charset="0"/>
              <a:buChar char="•"/>
            </a:pPr>
            <a:r>
              <a:rPr lang="en-US" sz="2000" dirty="0" smtClean="0">
                <a:solidFill>
                  <a:srgbClr val="004479"/>
                </a:solidFill>
              </a:rPr>
              <a:t>Pleaded guilty </a:t>
            </a:r>
            <a:r>
              <a:rPr lang="en-US" sz="2000" dirty="0">
                <a:solidFill>
                  <a:srgbClr val="004479"/>
                </a:solidFill>
              </a:rPr>
              <a:t>to official misconduct and unlawfully altering a ballot.</a:t>
            </a:r>
          </a:p>
          <a:p>
            <a:pPr marL="342900" indent="-342900">
              <a:buFont typeface="Arial" panose="020B0604020202020204" pitchFamily="34" charset="0"/>
              <a:buChar char="•"/>
            </a:pPr>
            <a:r>
              <a:rPr lang="en-US" sz="2000" dirty="0" smtClean="0">
                <a:solidFill>
                  <a:srgbClr val="004479"/>
                </a:solidFill>
              </a:rPr>
              <a:t>Sentenced to 90 </a:t>
            </a:r>
            <a:r>
              <a:rPr lang="en-US" sz="2000" dirty="0">
                <a:solidFill>
                  <a:srgbClr val="004479"/>
                </a:solidFill>
              </a:rPr>
              <a:t>days in jail and </a:t>
            </a:r>
            <a:r>
              <a:rPr lang="en-US" sz="2000" dirty="0" smtClean="0">
                <a:solidFill>
                  <a:srgbClr val="004479"/>
                </a:solidFill>
              </a:rPr>
              <a:t>$13,000 </a:t>
            </a:r>
            <a:r>
              <a:rPr lang="en-US" sz="2000" dirty="0">
                <a:solidFill>
                  <a:srgbClr val="004479"/>
                </a:solidFill>
              </a:rPr>
              <a:t>in fines</a:t>
            </a:r>
            <a:r>
              <a:rPr lang="en-US" sz="2000" dirty="0" smtClean="0">
                <a:solidFill>
                  <a:srgbClr val="004479"/>
                </a:solidFill>
              </a:rPr>
              <a:t>.</a:t>
            </a:r>
            <a:endParaRPr lang="en-US" dirty="0"/>
          </a:p>
          <a:p>
            <a:endParaRPr lang="en-US" dirty="0"/>
          </a:p>
          <a:p>
            <a:endParaRPr lang="en-US" dirty="0"/>
          </a:p>
          <a:p>
            <a:endParaRPr lang="en-US" dirty="0"/>
          </a:p>
          <a:p>
            <a:endParaRPr lang="en-US" sz="500" dirty="0" smtClean="0"/>
          </a:p>
          <a:p>
            <a:endParaRPr lang="en-US" sz="500" dirty="0" smtClean="0"/>
          </a:p>
          <a:p>
            <a:endParaRPr lang="en-US" sz="500" dirty="0"/>
          </a:p>
          <a:p>
            <a:endParaRPr lang="en-US" sz="500" dirty="0" smtClean="0"/>
          </a:p>
          <a:p>
            <a:endParaRPr lang="en-US" sz="500" dirty="0"/>
          </a:p>
          <a:p>
            <a:endParaRPr lang="en-US" sz="500" dirty="0"/>
          </a:p>
          <a:p>
            <a:endParaRPr lang="en-US" sz="500" dirty="0" smtClean="0"/>
          </a:p>
          <a:p>
            <a:endParaRPr lang="en-US" sz="500" dirty="0"/>
          </a:p>
          <a:p>
            <a:endParaRPr lang="en-US" sz="5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3727204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Ballot Petition Fraud</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1246495"/>
          </a:xfrm>
          <a:prstGeom prst="rect">
            <a:avLst/>
          </a:prstGeom>
          <a:noFill/>
        </p:spPr>
        <p:txBody>
          <a:bodyPr wrap="square" rtlCol="0">
            <a:spAutoFit/>
          </a:bodyPr>
          <a:lstStyle/>
          <a:p>
            <a:r>
              <a:rPr lang="en-US" sz="2500" dirty="0">
                <a:solidFill>
                  <a:srgbClr val="004479"/>
                </a:solidFill>
              </a:rPr>
              <a:t>Forging the signatures of registered voters on the ballot petitions that must be filed with election officials in some states for a candidate or issue to be listed on the official ballot.</a:t>
            </a:r>
          </a:p>
        </p:txBody>
      </p:sp>
      <p:sp>
        <p:nvSpPr>
          <p:cNvPr id="8" name="TextBox 7"/>
          <p:cNvSpPr txBox="1"/>
          <p:nvPr/>
        </p:nvSpPr>
        <p:spPr>
          <a:xfrm>
            <a:off x="1273629" y="2638614"/>
            <a:ext cx="5567919" cy="4401205"/>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Indiana</a:t>
            </a:r>
          </a:p>
          <a:p>
            <a:r>
              <a:rPr lang="en-US" sz="2000" b="1" dirty="0" smtClean="0">
                <a:solidFill>
                  <a:srgbClr val="004479"/>
                </a:solidFill>
              </a:rPr>
              <a:t>Year: 2008</a:t>
            </a:r>
          </a:p>
          <a:p>
            <a:pPr marL="342900" indent="-342900">
              <a:buFont typeface="Arial" panose="020B0604020202020204" pitchFamily="34" charset="0"/>
              <a:buChar char="•"/>
            </a:pP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Butch Morgan, Jr.</a:t>
            </a:r>
          </a:p>
          <a:p>
            <a:pPr marL="342900" indent="-342900">
              <a:buFont typeface="Arial" panose="020B0604020202020204" pitchFamily="34" charset="0"/>
              <a:buChar char="•"/>
            </a:pPr>
            <a:r>
              <a:rPr lang="en-US" sz="2000" dirty="0" smtClean="0">
                <a:solidFill>
                  <a:srgbClr val="004479"/>
                </a:solidFill>
              </a:rPr>
              <a:t>Former </a:t>
            </a:r>
            <a:r>
              <a:rPr lang="en-US" sz="2000" dirty="0">
                <a:solidFill>
                  <a:srgbClr val="004479"/>
                </a:solidFill>
              </a:rPr>
              <a:t>Democratic Chairman </a:t>
            </a:r>
            <a:r>
              <a:rPr lang="en-US" sz="2000" dirty="0" smtClean="0">
                <a:solidFill>
                  <a:srgbClr val="004479"/>
                </a:solidFill>
              </a:rPr>
              <a:t>for </a:t>
            </a:r>
            <a:r>
              <a:rPr lang="en-US" sz="2000" dirty="0">
                <a:solidFill>
                  <a:srgbClr val="004479"/>
                </a:solidFill>
              </a:rPr>
              <a:t>St. Joseph County</a:t>
            </a: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Worked with co-conspirators from the Board of Voter Registration to forge over 200 signatures. </a:t>
            </a:r>
          </a:p>
          <a:p>
            <a:pPr marL="342900" indent="-342900">
              <a:buFont typeface="Arial" panose="020B0604020202020204" pitchFamily="34" charset="0"/>
              <a:buChar char="•"/>
            </a:pPr>
            <a:r>
              <a:rPr lang="en-US" sz="2000" dirty="0" smtClean="0">
                <a:solidFill>
                  <a:srgbClr val="004479"/>
                </a:solidFill>
              </a:rPr>
              <a:t>Goal of getting Barack Obama and Hillary Clinton on the 2008 Indiana Democratic Primary ballot.</a:t>
            </a:r>
          </a:p>
          <a:p>
            <a:pPr marL="342900" indent="-342900">
              <a:buFont typeface="Arial" panose="020B0604020202020204" pitchFamily="34" charset="0"/>
              <a:buChar char="•"/>
            </a:pPr>
            <a:r>
              <a:rPr lang="en-US" sz="2000" dirty="0" smtClean="0">
                <a:solidFill>
                  <a:srgbClr val="004479"/>
                </a:solidFill>
              </a:rPr>
              <a:t>Sentenced to one year in prison.</a:t>
            </a:r>
          </a:p>
          <a:p>
            <a:pPr marL="342900" indent="-342900">
              <a:buFont typeface="Arial" panose="020B0604020202020204" pitchFamily="34" charset="0"/>
              <a:buChar char="•"/>
            </a:pPr>
            <a:endParaRPr lang="en-US" sz="2000" dirty="0">
              <a:solidFill>
                <a:srgbClr val="004479"/>
              </a:solidFill>
            </a:endParaRPr>
          </a:p>
          <a:p>
            <a:pPr marL="342900" indent="-342900">
              <a:buFont typeface="Arial" panose="020B0604020202020204" pitchFamily="34" charset="0"/>
              <a:buChar char="•"/>
            </a:pPr>
            <a:endParaRPr lang="en-US" sz="2000" dirty="0" smtClean="0">
              <a:solidFill>
                <a:srgbClr val="004479"/>
              </a:solidFill>
            </a:endParaRPr>
          </a:p>
          <a:p>
            <a:pPr marL="342900" indent="-342900">
              <a:buFont typeface="Arial" panose="020B0604020202020204" pitchFamily="34" charset="0"/>
              <a:buChar char="•"/>
            </a:pPr>
            <a:endParaRPr lang="en-US" sz="2000" dirty="0" smtClean="0">
              <a:solidFill>
                <a:srgbClr val="004479"/>
              </a:solidFill>
            </a:endParaRPr>
          </a:p>
        </p:txBody>
      </p:sp>
      <p:sp>
        <p:nvSpPr>
          <p:cNvPr id="10" name="TextBox 9"/>
          <p:cNvSpPr txBox="1"/>
          <p:nvPr/>
        </p:nvSpPr>
        <p:spPr>
          <a:xfrm>
            <a:off x="7772400" y="2623096"/>
            <a:ext cx="5567919" cy="4401205"/>
          </a:xfrm>
          <a:prstGeom prst="rect">
            <a:avLst/>
          </a:prstGeom>
          <a:solidFill>
            <a:schemeClr val="accent1">
              <a:lumMod val="20000"/>
              <a:lumOff val="80000"/>
            </a:schemeClr>
          </a:solidFill>
        </p:spPr>
        <p:txBody>
          <a:bodyPr wrap="square" rtlCol="0">
            <a:spAutoFit/>
          </a:bodyPr>
          <a:lstStyle/>
          <a:p>
            <a:r>
              <a:rPr lang="en-US" sz="2000" b="1" dirty="0">
                <a:solidFill>
                  <a:srgbClr val="004479"/>
                </a:solidFill>
              </a:rPr>
              <a:t>Location: </a:t>
            </a:r>
            <a:r>
              <a:rPr lang="en-US" sz="2000" b="1" dirty="0" smtClean="0">
                <a:solidFill>
                  <a:srgbClr val="004479"/>
                </a:solidFill>
              </a:rPr>
              <a:t>Michigan</a:t>
            </a:r>
            <a:endParaRPr lang="en-US" sz="2000" b="1" dirty="0">
              <a:solidFill>
                <a:srgbClr val="004479"/>
              </a:solidFill>
            </a:endParaRPr>
          </a:p>
          <a:p>
            <a:r>
              <a:rPr lang="en-US" sz="2000" b="1" dirty="0">
                <a:solidFill>
                  <a:srgbClr val="004479"/>
                </a:solidFill>
              </a:rPr>
              <a:t>Year: </a:t>
            </a:r>
            <a:r>
              <a:rPr lang="en-US" sz="2000" b="1" dirty="0" smtClean="0">
                <a:solidFill>
                  <a:srgbClr val="004479"/>
                </a:solidFill>
              </a:rPr>
              <a:t>2012</a:t>
            </a:r>
          </a:p>
          <a:p>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Brandon Hall</a:t>
            </a:r>
          </a:p>
          <a:p>
            <a:pPr marL="342900" indent="-342900">
              <a:buFont typeface="Arial" panose="020B0604020202020204" pitchFamily="34" charset="0"/>
              <a:buChar char="•"/>
            </a:pPr>
            <a:r>
              <a:rPr lang="en-US" sz="2000" dirty="0" smtClean="0">
                <a:solidFill>
                  <a:srgbClr val="004479"/>
                </a:solidFill>
              </a:rPr>
              <a:t>Hired by Ottawa </a:t>
            </a:r>
            <a:r>
              <a:rPr lang="en-US" sz="2000" dirty="0">
                <a:solidFill>
                  <a:srgbClr val="004479"/>
                </a:solidFill>
              </a:rPr>
              <a:t>County District Court </a:t>
            </a:r>
            <a:r>
              <a:rPr lang="en-US" sz="2000" dirty="0" smtClean="0">
                <a:solidFill>
                  <a:srgbClr val="004479"/>
                </a:solidFill>
              </a:rPr>
              <a:t>Candidate Chris Houghtaling to </a:t>
            </a:r>
            <a:r>
              <a:rPr lang="en-US" sz="2000" dirty="0">
                <a:solidFill>
                  <a:srgbClr val="004479"/>
                </a:solidFill>
              </a:rPr>
              <a:t>acquire the necessary signatures for his </a:t>
            </a:r>
            <a:r>
              <a:rPr lang="en-US" sz="2000" dirty="0" smtClean="0">
                <a:solidFill>
                  <a:srgbClr val="004479"/>
                </a:solidFill>
              </a:rPr>
              <a:t>candidacy. </a:t>
            </a:r>
          </a:p>
          <a:p>
            <a:pPr marL="342900" indent="-342900">
              <a:buFont typeface="Arial" panose="020B0604020202020204" pitchFamily="34" charset="0"/>
              <a:buChar char="•"/>
            </a:pPr>
            <a:r>
              <a:rPr lang="en-US" sz="2000" dirty="0" smtClean="0">
                <a:solidFill>
                  <a:srgbClr val="004479"/>
                </a:solidFill>
              </a:rPr>
              <a:t>Houghtaling reportedly </a:t>
            </a:r>
            <a:r>
              <a:rPr lang="en-US" sz="2000" dirty="0">
                <a:solidFill>
                  <a:srgbClr val="004479"/>
                </a:solidFill>
              </a:rPr>
              <a:t>did not care whether the signatures were </a:t>
            </a:r>
            <a:r>
              <a:rPr lang="en-US" sz="2000" dirty="0" smtClean="0">
                <a:solidFill>
                  <a:srgbClr val="004479"/>
                </a:solidFill>
              </a:rPr>
              <a:t>collected legally </a:t>
            </a:r>
            <a:r>
              <a:rPr lang="en-US" sz="2000" dirty="0">
                <a:solidFill>
                  <a:srgbClr val="004479"/>
                </a:solidFill>
              </a:rPr>
              <a:t>or illegally, and even assisted in Hall’s crime by providing </a:t>
            </a:r>
            <a:r>
              <a:rPr lang="en-US" sz="2000" dirty="0" smtClean="0">
                <a:solidFill>
                  <a:srgbClr val="004479"/>
                </a:solidFill>
              </a:rPr>
              <a:t>him old </a:t>
            </a:r>
            <a:r>
              <a:rPr lang="en-US" sz="2000" dirty="0">
                <a:solidFill>
                  <a:srgbClr val="004479"/>
                </a:solidFill>
              </a:rPr>
              <a:t>2010 petitions to copy. </a:t>
            </a: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Hall also used </a:t>
            </a:r>
            <a:r>
              <a:rPr lang="en-US" sz="2000" dirty="0">
                <a:solidFill>
                  <a:srgbClr val="004479"/>
                </a:solidFill>
              </a:rPr>
              <a:t>a phone book to complete the </a:t>
            </a:r>
            <a:r>
              <a:rPr lang="en-US" sz="2000" dirty="0" smtClean="0">
                <a:solidFill>
                  <a:srgbClr val="004479"/>
                </a:solidFill>
              </a:rPr>
              <a:t>ballot petition</a:t>
            </a:r>
          </a:p>
          <a:p>
            <a:pPr marL="342900" indent="-342900">
              <a:buFont typeface="Arial" panose="020B0604020202020204" pitchFamily="34" charset="0"/>
              <a:buChar char="•"/>
            </a:pPr>
            <a:r>
              <a:rPr lang="en-US" sz="2000" dirty="0">
                <a:solidFill>
                  <a:srgbClr val="004479"/>
                </a:solidFill>
              </a:rPr>
              <a:t>Convicted of ten counts of ballot petition </a:t>
            </a:r>
            <a:r>
              <a:rPr lang="en-US" sz="2000" dirty="0" smtClean="0">
                <a:solidFill>
                  <a:srgbClr val="004479"/>
                </a:solidFill>
              </a:rPr>
              <a:t>fraud. </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3388847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The Impact of Election Fraud</a:t>
            </a:r>
            <a:endParaRPr lang="en-US" sz="5400" b="1" dirty="0">
              <a:solidFill>
                <a:srgbClr val="00ACFF"/>
              </a:solidFill>
              <a:latin typeface="Arial" charset="0"/>
              <a:ea typeface="Arial" charset="0"/>
              <a:cs typeface="Arial" charset="0"/>
            </a:endParaRPr>
          </a:p>
        </p:txBody>
      </p:sp>
      <p:sp>
        <p:nvSpPr>
          <p:cNvPr id="8" name="TextBox 7"/>
          <p:cNvSpPr txBox="1"/>
          <p:nvPr/>
        </p:nvSpPr>
        <p:spPr>
          <a:xfrm>
            <a:off x="1343489" y="1270988"/>
            <a:ext cx="11939835" cy="6057043"/>
          </a:xfrm>
          <a:prstGeom prst="rect">
            <a:avLst/>
          </a:prstGeom>
          <a:solidFill>
            <a:schemeClr val="accent1">
              <a:lumMod val="20000"/>
              <a:lumOff val="80000"/>
            </a:schemeClr>
          </a:solidFill>
        </p:spPr>
        <p:txBody>
          <a:bodyPr wrap="square" rtlCol="0">
            <a:spAutoFit/>
          </a:bodyPr>
          <a:lstStyle/>
          <a:p>
            <a:r>
              <a:rPr lang="en-US" sz="2700" dirty="0" smtClean="0">
                <a:solidFill>
                  <a:srgbClr val="004479"/>
                </a:solidFill>
              </a:rPr>
              <a:t>The </a:t>
            </a:r>
            <a:r>
              <a:rPr lang="en-US" sz="2700" dirty="0" smtClean="0">
                <a:solidFill>
                  <a:srgbClr val="004479"/>
                </a:solidFill>
              </a:rPr>
              <a:t>National </a:t>
            </a:r>
            <a:r>
              <a:rPr lang="en-US" sz="2700" dirty="0">
                <a:solidFill>
                  <a:srgbClr val="004479"/>
                </a:solidFill>
              </a:rPr>
              <a:t>Commission on Federal Election Reform has stated, the problem “is not the magnitude of voter fraud. In close or disputed elections, and there are many, a small amount of fraud could make the margin of difference.” The U.S. Supreme Court has concurred with this assessment, noting that known instances of fraud “demonstrate that not only is the risk of voter fraud real but that it could affect the outcome of a close election</a:t>
            </a:r>
            <a:r>
              <a:rPr lang="en-US" sz="2700" dirty="0" smtClean="0">
                <a:solidFill>
                  <a:srgbClr val="004479"/>
                </a:solidFill>
              </a:rPr>
              <a:t>.” </a:t>
            </a:r>
            <a:r>
              <a:rPr lang="en-US" sz="2000" i="1" dirty="0" smtClean="0">
                <a:solidFill>
                  <a:srgbClr val="004479"/>
                </a:solidFill>
              </a:rPr>
              <a:t>See</a:t>
            </a:r>
            <a:r>
              <a:rPr lang="en-US" sz="2000" dirty="0" smtClean="0">
                <a:solidFill>
                  <a:srgbClr val="004479"/>
                </a:solidFill>
              </a:rPr>
              <a:t> Crawford v. Marion County, 553 U.S. 181 (2008)</a:t>
            </a:r>
            <a:endParaRPr lang="en-US" sz="2000" dirty="0">
              <a:solidFill>
                <a:srgbClr val="004479"/>
              </a:solidFill>
            </a:endParaRPr>
          </a:p>
          <a:p>
            <a:endParaRPr lang="en-US" sz="2400" dirty="0">
              <a:solidFill>
                <a:srgbClr val="004479"/>
              </a:solidFill>
            </a:endParaRPr>
          </a:p>
          <a:p>
            <a:pPr marL="338138" indent="-338138">
              <a:tabLst>
                <a:tab pos="338138" algn="l"/>
              </a:tabLst>
            </a:pPr>
            <a:r>
              <a:rPr lang="en-US" sz="2000" dirty="0" smtClean="0">
                <a:solidFill>
                  <a:srgbClr val="004479"/>
                </a:solidFill>
              </a:rPr>
              <a:t> </a:t>
            </a:r>
            <a:r>
              <a:rPr lang="en-US" sz="2000" dirty="0" smtClean="0">
                <a:solidFill>
                  <a:srgbClr val="004479"/>
                </a:solidFill>
                <a:sym typeface="Wingdings" panose="05000000000000000000" pitchFamily="2" charset="2"/>
              </a:rPr>
              <a:t> In </a:t>
            </a:r>
            <a:r>
              <a:rPr lang="en-US" sz="2000" dirty="0" smtClean="0">
                <a:solidFill>
                  <a:srgbClr val="004479"/>
                </a:solidFill>
              </a:rPr>
              <a:t>2015</a:t>
            </a:r>
            <a:r>
              <a:rPr lang="en-US" sz="2000" dirty="0">
                <a:solidFill>
                  <a:srgbClr val="004479"/>
                </a:solidFill>
              </a:rPr>
              <a:t>, a city council election in the New Jersey town of Perth Amboy was decided by a mere 10 votes. A </a:t>
            </a:r>
            <a:r>
              <a:rPr lang="en-US" sz="2000" dirty="0" smtClean="0">
                <a:solidFill>
                  <a:srgbClr val="004479"/>
                </a:solidFill>
              </a:rPr>
              <a:t>judge overturned the election and ordered a new one after it was revealed that at least 13 illegal absentee ballots had been cast.  </a:t>
            </a:r>
          </a:p>
          <a:p>
            <a:endParaRPr lang="en-US" sz="2000" dirty="0">
              <a:solidFill>
                <a:srgbClr val="004479"/>
              </a:solidFill>
            </a:endParaRPr>
          </a:p>
          <a:p>
            <a:pPr marL="338138" indent="-338138"/>
            <a:r>
              <a:rPr lang="en-US" sz="2000" dirty="0">
                <a:solidFill>
                  <a:srgbClr val="004479"/>
                </a:solidFill>
              </a:rPr>
              <a:t> </a:t>
            </a:r>
            <a:r>
              <a:rPr lang="en-US" sz="2000" dirty="0">
                <a:solidFill>
                  <a:srgbClr val="004479"/>
                </a:solidFill>
                <a:sym typeface="Wingdings" panose="05000000000000000000" pitchFamily="2" charset="2"/>
              </a:rPr>
              <a:t> </a:t>
            </a:r>
            <a:r>
              <a:rPr lang="en-US" sz="2000" dirty="0" smtClean="0">
                <a:solidFill>
                  <a:srgbClr val="004479"/>
                </a:solidFill>
                <a:sym typeface="Wingdings" panose="05000000000000000000" pitchFamily="2" charset="2"/>
              </a:rPr>
              <a:t>In </a:t>
            </a:r>
            <a:r>
              <a:rPr lang="en-US" sz="2000" dirty="0" smtClean="0">
                <a:solidFill>
                  <a:srgbClr val="004479"/>
                </a:solidFill>
              </a:rPr>
              <a:t>2003, a mayoral </a:t>
            </a:r>
            <a:r>
              <a:rPr lang="en-US" sz="2000" dirty="0">
                <a:solidFill>
                  <a:srgbClr val="004479"/>
                </a:solidFill>
              </a:rPr>
              <a:t>primary in East Chicago, Indiana, was overturned by the state Supreme Court after evidence of widespread fraud was revealed. The new election resulted in a different winner. </a:t>
            </a:r>
            <a:endParaRPr lang="en-US" sz="2000" dirty="0" smtClean="0">
              <a:solidFill>
                <a:srgbClr val="004479"/>
              </a:solidFill>
            </a:endParaRPr>
          </a:p>
          <a:p>
            <a:pPr marL="338138" indent="-338138"/>
            <a:endParaRPr lang="en-US" sz="2000" dirty="0">
              <a:solidFill>
                <a:srgbClr val="004479"/>
              </a:solidFill>
            </a:endParaRPr>
          </a:p>
          <a:p>
            <a:pPr marL="342900" indent="-342900">
              <a:buFont typeface="Wingdings" panose="05000000000000000000" pitchFamily="2" charset="2"/>
              <a:buChar char="à"/>
            </a:pPr>
            <a:r>
              <a:rPr lang="en-US" sz="2000" dirty="0" smtClean="0">
                <a:solidFill>
                  <a:srgbClr val="004479"/>
                </a:solidFill>
                <a:sym typeface="Wingdings" panose="05000000000000000000" pitchFamily="2" charset="2"/>
              </a:rPr>
              <a:t>In 2010, the aunt and uncle of John Joseph Rizzo, a candidate for the 40</a:t>
            </a:r>
            <a:r>
              <a:rPr lang="en-US" sz="2000" baseline="30000" dirty="0" smtClean="0">
                <a:solidFill>
                  <a:srgbClr val="004479"/>
                </a:solidFill>
                <a:sym typeface="Wingdings" panose="05000000000000000000" pitchFamily="2" charset="2"/>
              </a:rPr>
              <a:t>th</a:t>
            </a:r>
            <a:r>
              <a:rPr lang="en-US" sz="2000" dirty="0" smtClean="0">
                <a:solidFill>
                  <a:srgbClr val="004479"/>
                </a:solidFill>
                <a:sym typeface="Wingdings" panose="05000000000000000000" pitchFamily="2" charset="2"/>
              </a:rPr>
              <a:t> legislative district in Missouri, falsely registered so they could vote for their nephew. He won the primary race by one vote. </a:t>
            </a:r>
            <a:endParaRPr lang="en-US" sz="2000" dirty="0">
              <a:solidFill>
                <a:srgbClr val="004479"/>
              </a:solidFill>
              <a:sym typeface="Wingdings" panose="05000000000000000000" pitchFamily="2" charset="2"/>
            </a:endParaRP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428755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474133" y="347658"/>
            <a:ext cx="13494981"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Interstate Crosscheck Program</a:t>
            </a:r>
            <a:endParaRPr lang="en-US" sz="5400" b="1" dirty="0">
              <a:solidFill>
                <a:srgbClr val="00ACFF"/>
              </a:solidFill>
              <a:latin typeface="Arial" charset="0"/>
              <a:ea typeface="Arial" charset="0"/>
              <a:cs typeface="Arial"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
        <p:nvSpPr>
          <p:cNvPr id="2" name="Rectangle 1"/>
          <p:cNvSpPr/>
          <p:nvPr/>
        </p:nvSpPr>
        <p:spPr>
          <a:xfrm>
            <a:off x="1388533" y="1270988"/>
            <a:ext cx="12282311" cy="1938992"/>
          </a:xfrm>
          <a:prstGeom prst="rect">
            <a:avLst/>
          </a:prstGeom>
        </p:spPr>
        <p:txBody>
          <a:bodyPr wrap="square">
            <a:spAutoFit/>
          </a:bodyPr>
          <a:lstStyle/>
          <a:p>
            <a:r>
              <a:rPr lang="en-US" sz="2400" dirty="0">
                <a:solidFill>
                  <a:srgbClr val="004479"/>
                </a:solidFill>
              </a:rPr>
              <a:t>In recent years, proactive secretaries of state across the country have taken the lead in securing American elections. </a:t>
            </a:r>
            <a:r>
              <a:rPr lang="en-US" sz="2400" dirty="0" smtClean="0">
                <a:solidFill>
                  <a:srgbClr val="004479"/>
                </a:solidFill>
              </a:rPr>
              <a:t>Kansas and Missouri initiated </a:t>
            </a:r>
            <a:r>
              <a:rPr lang="en-US" sz="2400" dirty="0">
                <a:solidFill>
                  <a:srgbClr val="004479"/>
                </a:solidFill>
              </a:rPr>
              <a:t>the Interstate Voter Registration Crosscheck Program </a:t>
            </a:r>
            <a:r>
              <a:rPr lang="en-US" sz="2400" dirty="0" smtClean="0">
                <a:solidFill>
                  <a:srgbClr val="004479"/>
                </a:solidFill>
              </a:rPr>
              <a:t>on a bipartisan basis to compare state lists and ensure accurate </a:t>
            </a:r>
            <a:r>
              <a:rPr lang="en-US" sz="2400" dirty="0">
                <a:solidFill>
                  <a:srgbClr val="004479"/>
                </a:solidFill>
              </a:rPr>
              <a:t>and current voter registration rolls are maintained. It </a:t>
            </a:r>
            <a:r>
              <a:rPr lang="en-US" sz="2400" dirty="0" smtClean="0">
                <a:solidFill>
                  <a:srgbClr val="004479"/>
                </a:solidFill>
              </a:rPr>
              <a:t>identifies </a:t>
            </a:r>
            <a:r>
              <a:rPr lang="en-US" sz="2400" dirty="0">
                <a:solidFill>
                  <a:srgbClr val="004479"/>
                </a:solidFill>
              </a:rPr>
              <a:t>hundreds of thousands of </a:t>
            </a:r>
            <a:r>
              <a:rPr lang="en-US" sz="2400" dirty="0" smtClean="0">
                <a:solidFill>
                  <a:srgbClr val="004479"/>
                </a:solidFill>
              </a:rPr>
              <a:t>potentially </a:t>
            </a:r>
            <a:r>
              <a:rPr lang="en-US" sz="2400" dirty="0">
                <a:solidFill>
                  <a:srgbClr val="004479"/>
                </a:solidFill>
              </a:rPr>
              <a:t>duplicate registrations, as well as evidence of double voting. There are now 30 states </a:t>
            </a:r>
            <a:r>
              <a:rPr lang="en-US" sz="2400" dirty="0" smtClean="0">
                <a:solidFill>
                  <a:srgbClr val="004479"/>
                </a:solidFill>
              </a:rPr>
              <a:t>participating.</a:t>
            </a:r>
            <a:endParaRPr lang="en-US" dirty="0"/>
          </a:p>
        </p:txBody>
      </p:sp>
      <p:sp>
        <p:nvSpPr>
          <p:cNvPr id="7" name="TextBox 6"/>
          <p:cNvSpPr txBox="1"/>
          <p:nvPr/>
        </p:nvSpPr>
        <p:spPr>
          <a:xfrm>
            <a:off x="1273629" y="3579312"/>
            <a:ext cx="5567919" cy="3785652"/>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Kansas</a:t>
            </a:r>
          </a:p>
          <a:p>
            <a:r>
              <a:rPr lang="en-US" sz="2000" b="1" dirty="0">
                <a:solidFill>
                  <a:srgbClr val="004479"/>
                </a:solidFill>
              </a:rPr>
              <a:t>Year: </a:t>
            </a:r>
            <a:r>
              <a:rPr lang="en-US" sz="2000" b="1" dirty="0" smtClean="0">
                <a:solidFill>
                  <a:srgbClr val="004479"/>
                </a:solidFill>
              </a:rPr>
              <a:t>2016</a:t>
            </a:r>
            <a:endParaRPr lang="en-US" sz="2000" b="1" dirty="0">
              <a:solidFill>
                <a:srgbClr val="004479"/>
              </a:solidFill>
            </a:endParaRP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solidFill>
                  <a:srgbClr val="004479"/>
                </a:solidFill>
              </a:rPr>
              <a:t>James </a:t>
            </a:r>
            <a:r>
              <a:rPr lang="en-US" sz="2000" dirty="0" smtClean="0">
                <a:solidFill>
                  <a:srgbClr val="004479"/>
                </a:solidFill>
              </a:rPr>
              <a:t>Criswell</a:t>
            </a:r>
          </a:p>
          <a:p>
            <a:pPr marL="342900" indent="-342900">
              <a:buFont typeface="Arial" panose="020B0604020202020204" pitchFamily="34" charset="0"/>
              <a:buChar char="•"/>
            </a:pPr>
            <a:r>
              <a:rPr lang="en-US" sz="2000" dirty="0">
                <a:solidFill>
                  <a:srgbClr val="004479"/>
                </a:solidFill>
              </a:rPr>
              <a:t>C</a:t>
            </a:r>
            <a:r>
              <a:rPr lang="en-US" sz="2000" dirty="0" smtClean="0">
                <a:solidFill>
                  <a:srgbClr val="004479"/>
                </a:solidFill>
              </a:rPr>
              <a:t>ast </a:t>
            </a:r>
            <a:r>
              <a:rPr lang="en-US" sz="2000" dirty="0">
                <a:solidFill>
                  <a:srgbClr val="004479"/>
                </a:solidFill>
              </a:rPr>
              <a:t>ballots in both Colorado and </a:t>
            </a:r>
            <a:r>
              <a:rPr lang="en-US" sz="2000" dirty="0" smtClean="0">
                <a:solidFill>
                  <a:srgbClr val="004479"/>
                </a:solidFill>
              </a:rPr>
              <a:t>Kansas</a:t>
            </a:r>
            <a:r>
              <a:rPr lang="en-US" sz="2000" dirty="0">
                <a:solidFill>
                  <a:srgbClr val="004479"/>
                </a:solidFill>
              </a:rPr>
              <a:t> </a:t>
            </a:r>
            <a:r>
              <a:rPr lang="en-US" sz="2000" dirty="0" smtClean="0">
                <a:solidFill>
                  <a:srgbClr val="004479"/>
                </a:solidFill>
              </a:rPr>
              <a:t>in the 2016 election.</a:t>
            </a:r>
            <a:endParaRPr lang="en-US" sz="2000" dirty="0">
              <a:solidFill>
                <a:srgbClr val="004479"/>
              </a:solidFill>
            </a:endParaRPr>
          </a:p>
          <a:p>
            <a:pPr marL="342900" indent="-342900">
              <a:buFont typeface="Arial" panose="020B0604020202020204" pitchFamily="34" charset="0"/>
              <a:buChar char="•"/>
            </a:pPr>
            <a:r>
              <a:rPr lang="en-US" sz="2000" dirty="0">
                <a:solidFill>
                  <a:srgbClr val="004479"/>
                </a:solidFill>
              </a:rPr>
              <a:t>P</a:t>
            </a:r>
            <a:r>
              <a:rPr lang="en-US" sz="2000" dirty="0" smtClean="0">
                <a:solidFill>
                  <a:srgbClr val="004479"/>
                </a:solidFill>
              </a:rPr>
              <a:t>leaded </a:t>
            </a:r>
            <a:r>
              <a:rPr lang="en-US" sz="2000" dirty="0">
                <a:solidFill>
                  <a:srgbClr val="004479"/>
                </a:solidFill>
              </a:rPr>
              <a:t>no contest to the charge of double voting </a:t>
            </a:r>
            <a:r>
              <a:rPr lang="en-US" sz="2000" dirty="0" smtClean="0">
                <a:solidFill>
                  <a:srgbClr val="004479"/>
                </a:solidFill>
              </a:rPr>
              <a:t>and was fined </a:t>
            </a:r>
            <a:r>
              <a:rPr lang="en-US" sz="2000" dirty="0">
                <a:solidFill>
                  <a:srgbClr val="004479"/>
                </a:solidFill>
              </a:rPr>
              <a:t>$1,000 and ordered to pay $158 in court </a:t>
            </a:r>
            <a:r>
              <a:rPr lang="en-US" sz="2000" dirty="0" smtClean="0">
                <a:solidFill>
                  <a:srgbClr val="004479"/>
                </a:solidFill>
              </a:rPr>
              <a:t>costs. </a:t>
            </a:r>
          </a:p>
          <a:p>
            <a:pPr marL="342900" indent="-342900">
              <a:buFont typeface="Arial" panose="020B0604020202020204" pitchFamily="34" charset="0"/>
              <a:buChar char="•"/>
            </a:pPr>
            <a:r>
              <a:rPr lang="en-US" sz="2000" dirty="0" smtClean="0">
                <a:solidFill>
                  <a:srgbClr val="004479"/>
                </a:solidFill>
              </a:rPr>
              <a:t>Detected </a:t>
            </a:r>
            <a:r>
              <a:rPr lang="en-US" sz="2000" dirty="0">
                <a:solidFill>
                  <a:srgbClr val="004479"/>
                </a:solidFill>
              </a:rPr>
              <a:t>through the Interstate Crosscheck </a:t>
            </a:r>
            <a:r>
              <a:rPr lang="en-US" sz="2000" dirty="0" smtClean="0">
                <a:solidFill>
                  <a:srgbClr val="004479"/>
                </a:solidFill>
              </a:rPr>
              <a:t>Program.</a:t>
            </a:r>
          </a:p>
          <a:p>
            <a:endParaRPr lang="en-US" sz="2000" dirty="0">
              <a:solidFill>
                <a:srgbClr val="004479"/>
              </a:solidFill>
            </a:endParaRPr>
          </a:p>
        </p:txBody>
      </p:sp>
      <p:sp>
        <p:nvSpPr>
          <p:cNvPr id="9" name="TextBox 8"/>
          <p:cNvSpPr txBox="1"/>
          <p:nvPr/>
        </p:nvSpPr>
        <p:spPr>
          <a:xfrm>
            <a:off x="7755948" y="3579312"/>
            <a:ext cx="5567919" cy="3733330"/>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Kansas</a:t>
            </a:r>
          </a:p>
          <a:p>
            <a:r>
              <a:rPr lang="en-US" sz="2000" b="1" dirty="0">
                <a:solidFill>
                  <a:srgbClr val="004479"/>
                </a:solidFill>
              </a:rPr>
              <a:t>Year: </a:t>
            </a:r>
            <a:r>
              <a:rPr lang="en-US" sz="2000" b="1" dirty="0" smtClean="0">
                <a:solidFill>
                  <a:srgbClr val="004479"/>
                </a:solidFill>
              </a:rPr>
              <a:t>2010, 2013, and 2014</a:t>
            </a:r>
          </a:p>
          <a:p>
            <a:endParaRPr lang="en-US" dirty="0"/>
          </a:p>
          <a:p>
            <a:pPr marL="342900" indent="-342900">
              <a:buFont typeface="Arial" panose="020B0604020202020204" pitchFamily="34" charset="0"/>
              <a:buChar char="•"/>
            </a:pPr>
            <a:r>
              <a:rPr lang="en-US" sz="2000" dirty="0" smtClean="0">
                <a:solidFill>
                  <a:srgbClr val="004479"/>
                </a:solidFill>
              </a:rPr>
              <a:t>Lincoln Wilson </a:t>
            </a:r>
          </a:p>
          <a:p>
            <a:pPr marL="342900" indent="-342900">
              <a:buFont typeface="Arial" panose="020B0604020202020204" pitchFamily="34" charset="0"/>
              <a:buChar char="•"/>
            </a:pPr>
            <a:r>
              <a:rPr lang="en-US" sz="2000" dirty="0">
                <a:solidFill>
                  <a:srgbClr val="004479"/>
                </a:solidFill>
              </a:rPr>
              <a:t>V</a:t>
            </a:r>
            <a:r>
              <a:rPr lang="en-US" sz="2000" dirty="0" smtClean="0">
                <a:solidFill>
                  <a:srgbClr val="004479"/>
                </a:solidFill>
              </a:rPr>
              <a:t>oted in </a:t>
            </a:r>
            <a:r>
              <a:rPr lang="en-US" sz="2000" dirty="0">
                <a:solidFill>
                  <a:srgbClr val="004479"/>
                </a:solidFill>
              </a:rPr>
              <a:t>both Kansas and Colorado in elections in 2010, 2012, and </a:t>
            </a:r>
            <a:r>
              <a:rPr lang="en-US" sz="2000" dirty="0" smtClean="0">
                <a:solidFill>
                  <a:srgbClr val="004479"/>
                </a:solidFill>
              </a:rPr>
              <a:t>2014. </a:t>
            </a:r>
          </a:p>
          <a:p>
            <a:pPr marL="342900" indent="-342900">
              <a:buFont typeface="Arial" panose="020B0604020202020204" pitchFamily="34" charset="0"/>
              <a:buChar char="•"/>
            </a:pPr>
            <a:r>
              <a:rPr lang="en-US" sz="2000" dirty="0" smtClean="0">
                <a:solidFill>
                  <a:srgbClr val="004479"/>
                </a:solidFill>
              </a:rPr>
              <a:t>Pleaded </a:t>
            </a:r>
            <a:r>
              <a:rPr lang="en-US" sz="2000" dirty="0">
                <a:solidFill>
                  <a:srgbClr val="004479"/>
                </a:solidFill>
              </a:rPr>
              <a:t>guilty </a:t>
            </a:r>
            <a:r>
              <a:rPr lang="en-US" sz="2000" dirty="0" smtClean="0">
                <a:solidFill>
                  <a:srgbClr val="004479"/>
                </a:solidFill>
              </a:rPr>
              <a:t>and was ordered to pay a $6,000 fine. </a:t>
            </a:r>
          </a:p>
          <a:p>
            <a:pPr marL="342900" indent="-342900">
              <a:buFont typeface="Arial" panose="020B0604020202020204" pitchFamily="34" charset="0"/>
              <a:buChar char="•"/>
            </a:pPr>
            <a:r>
              <a:rPr lang="en-US" sz="2000" dirty="0">
                <a:solidFill>
                  <a:srgbClr val="004479"/>
                </a:solidFill>
              </a:rPr>
              <a:t>D</a:t>
            </a:r>
            <a:r>
              <a:rPr lang="en-US" sz="2000" dirty="0" smtClean="0">
                <a:solidFill>
                  <a:srgbClr val="004479"/>
                </a:solidFill>
              </a:rPr>
              <a:t>etected through the Interstate Crosscheck Program.</a:t>
            </a:r>
          </a:p>
          <a:p>
            <a:pPr marL="342900" indent="-342900">
              <a:buFont typeface="Arial" panose="020B0604020202020204" pitchFamily="34" charset="0"/>
              <a:buChar char="•"/>
            </a:pPr>
            <a:endParaRPr lang="en-US" sz="2000" dirty="0">
              <a:solidFill>
                <a:srgbClr val="004479"/>
              </a:solidFill>
            </a:endParaRPr>
          </a:p>
          <a:p>
            <a:endParaRPr lang="en-US" sz="500" dirty="0" smtClean="0">
              <a:solidFill>
                <a:srgbClr val="004479"/>
              </a:solidFill>
            </a:endParaRPr>
          </a:p>
          <a:p>
            <a:endParaRPr lang="en-US" sz="500" dirty="0">
              <a:solidFill>
                <a:srgbClr val="004479"/>
              </a:solidFill>
            </a:endParaRPr>
          </a:p>
          <a:p>
            <a:endParaRPr lang="en-US" sz="500" dirty="0">
              <a:solidFill>
                <a:srgbClr val="004479"/>
              </a:solidFill>
            </a:endParaRPr>
          </a:p>
        </p:txBody>
      </p:sp>
    </p:spTree>
    <p:extLst>
      <p:ext uri="{BB962C8B-B14F-4D97-AF65-F5344CB8AC3E}">
        <p14:creationId xmlns:p14="http://schemas.microsoft.com/office/powerpoint/2010/main" val="598675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474133" y="347658"/>
            <a:ext cx="13494981" cy="830997"/>
          </a:xfrm>
          <a:prstGeom prst="rect">
            <a:avLst/>
          </a:prstGeom>
          <a:noFill/>
        </p:spPr>
        <p:txBody>
          <a:bodyPr wrap="square" rtlCol="0">
            <a:spAutoFit/>
          </a:bodyPr>
          <a:lstStyle/>
          <a:p>
            <a:pPr algn="ctr"/>
            <a:r>
              <a:rPr lang="en-US" sz="4800" b="1" dirty="0" smtClean="0">
                <a:solidFill>
                  <a:srgbClr val="00ACFF"/>
                </a:solidFill>
                <a:latin typeface="Arial" charset="0"/>
                <a:ea typeface="Arial" charset="0"/>
                <a:cs typeface="Arial" charset="0"/>
              </a:rPr>
              <a:t>2016 Interstate Crosscheck Comparison</a:t>
            </a:r>
            <a:endParaRPr lang="en-US" sz="4800" b="1" dirty="0">
              <a:solidFill>
                <a:srgbClr val="00ACFF"/>
              </a:solidFill>
              <a:latin typeface="Arial" charset="0"/>
              <a:ea typeface="Arial" charset="0"/>
              <a:cs typeface="Arial"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
        <p:nvSpPr>
          <p:cNvPr id="2" name="Rectangle 1"/>
          <p:cNvSpPr/>
          <p:nvPr/>
        </p:nvSpPr>
        <p:spPr>
          <a:xfrm>
            <a:off x="1388533" y="1270988"/>
            <a:ext cx="12282311" cy="1569660"/>
          </a:xfrm>
          <a:prstGeom prst="rect">
            <a:avLst/>
          </a:prstGeom>
        </p:spPr>
        <p:txBody>
          <a:bodyPr wrap="square">
            <a:spAutoFit/>
          </a:bodyPr>
          <a:lstStyle/>
          <a:p>
            <a:r>
              <a:rPr lang="en-US" sz="2400" dirty="0" smtClean="0">
                <a:solidFill>
                  <a:srgbClr val="004479"/>
                </a:solidFill>
              </a:rPr>
              <a:t>The voter registration list comparison in 2016 of the states participating in the Crosscheck Program, similar to the 2012 Pew study, showed hundreds of thousands of potentially duplicate registrations in multiple states.  What is unknown is what steps states took to correct this problem or to check voter histories to find voters who voted illegally in multiple states:</a:t>
            </a:r>
            <a:endParaRPr lang="en-US" dirty="0"/>
          </a:p>
        </p:txBody>
      </p:sp>
      <p:sp>
        <p:nvSpPr>
          <p:cNvPr id="7" name="TextBox 6"/>
          <p:cNvSpPr txBox="1"/>
          <p:nvPr/>
        </p:nvSpPr>
        <p:spPr>
          <a:xfrm>
            <a:off x="1571223" y="2840648"/>
            <a:ext cx="5360478" cy="4508927"/>
          </a:xfrm>
          <a:prstGeom prst="rect">
            <a:avLst/>
          </a:prstGeom>
          <a:solidFill>
            <a:schemeClr val="accent1">
              <a:lumMod val="20000"/>
              <a:lumOff val="80000"/>
            </a:schemeClr>
          </a:solidFill>
        </p:spPr>
        <p:txBody>
          <a:bodyPr wrap="square" rtlCol="0">
            <a:spAutoFit/>
          </a:bodyPr>
          <a:lstStyle/>
          <a:p>
            <a:r>
              <a:rPr lang="en-US" sz="2000" b="1" u="sng" dirty="0" smtClean="0">
                <a:solidFill>
                  <a:srgbClr val="004479"/>
                </a:solidFill>
              </a:rPr>
              <a:t>STATE</a:t>
            </a:r>
            <a:r>
              <a:rPr lang="en-US" sz="2000" b="1" dirty="0" smtClean="0">
                <a:solidFill>
                  <a:srgbClr val="004479"/>
                </a:solidFill>
              </a:rPr>
              <a:t> – </a:t>
            </a:r>
            <a:r>
              <a:rPr lang="en-US" sz="2000" b="1" u="sng" dirty="0" smtClean="0">
                <a:solidFill>
                  <a:srgbClr val="004479"/>
                </a:solidFill>
              </a:rPr>
              <a:t>Voters Registered in Other States</a:t>
            </a:r>
          </a:p>
          <a:p>
            <a:endParaRPr lang="en-US" sz="2000" b="1" dirty="0">
              <a:solidFill>
                <a:srgbClr val="004479"/>
              </a:solidFill>
            </a:endParaRPr>
          </a:p>
          <a:p>
            <a:r>
              <a:rPr lang="en-US" sz="1900" b="1" dirty="0" smtClean="0">
                <a:solidFill>
                  <a:srgbClr val="004479"/>
                </a:solidFill>
              </a:rPr>
              <a:t>Alabama – 220,247</a:t>
            </a:r>
          </a:p>
          <a:p>
            <a:r>
              <a:rPr lang="en-US" sz="1900" b="1" dirty="0" smtClean="0">
                <a:solidFill>
                  <a:srgbClr val="004479"/>
                </a:solidFill>
              </a:rPr>
              <a:t>Arizona – 240,277</a:t>
            </a:r>
          </a:p>
          <a:p>
            <a:r>
              <a:rPr lang="en-US" sz="1900" b="1" dirty="0" smtClean="0">
                <a:solidFill>
                  <a:srgbClr val="004479"/>
                </a:solidFill>
              </a:rPr>
              <a:t>Arkansas – 110,200</a:t>
            </a:r>
          </a:p>
          <a:p>
            <a:r>
              <a:rPr lang="en-US" sz="1900" b="1" dirty="0" smtClean="0">
                <a:solidFill>
                  <a:srgbClr val="004479"/>
                </a:solidFill>
              </a:rPr>
              <a:t>Colorado – 257,413</a:t>
            </a:r>
          </a:p>
          <a:p>
            <a:r>
              <a:rPr lang="en-US" sz="1900" b="1" dirty="0" smtClean="0">
                <a:solidFill>
                  <a:srgbClr val="004479"/>
                </a:solidFill>
              </a:rPr>
              <a:t>Georgia – 540,245</a:t>
            </a:r>
          </a:p>
          <a:p>
            <a:r>
              <a:rPr lang="en-US" sz="1900" b="1" dirty="0" smtClean="0">
                <a:solidFill>
                  <a:srgbClr val="004479"/>
                </a:solidFill>
              </a:rPr>
              <a:t>Idaho – 20,834</a:t>
            </a:r>
          </a:p>
          <a:p>
            <a:r>
              <a:rPr lang="en-US" sz="1900" b="1" dirty="0" smtClean="0">
                <a:solidFill>
                  <a:srgbClr val="004479"/>
                </a:solidFill>
              </a:rPr>
              <a:t>Illinois – 454,325</a:t>
            </a:r>
          </a:p>
          <a:p>
            <a:r>
              <a:rPr lang="en-US" sz="1900" b="1" dirty="0" smtClean="0">
                <a:solidFill>
                  <a:srgbClr val="004479"/>
                </a:solidFill>
              </a:rPr>
              <a:t>Indiana – 452,577</a:t>
            </a:r>
          </a:p>
          <a:p>
            <a:r>
              <a:rPr lang="en-US" sz="1900" b="1" dirty="0" smtClean="0">
                <a:solidFill>
                  <a:srgbClr val="004479"/>
                </a:solidFill>
              </a:rPr>
              <a:t>Iowa – 129,925</a:t>
            </a:r>
          </a:p>
          <a:p>
            <a:r>
              <a:rPr lang="en-US" sz="1900" b="1" dirty="0" smtClean="0">
                <a:solidFill>
                  <a:srgbClr val="004479"/>
                </a:solidFill>
              </a:rPr>
              <a:t>Kansas – 123,502</a:t>
            </a:r>
          </a:p>
          <a:p>
            <a:r>
              <a:rPr lang="en-US" sz="1900" b="1" dirty="0" smtClean="0">
                <a:solidFill>
                  <a:srgbClr val="004479"/>
                </a:solidFill>
              </a:rPr>
              <a:t>Kentucky – 311,126</a:t>
            </a:r>
          </a:p>
          <a:p>
            <a:r>
              <a:rPr lang="en-US" sz="1900" b="1" dirty="0" smtClean="0">
                <a:solidFill>
                  <a:srgbClr val="004479"/>
                </a:solidFill>
              </a:rPr>
              <a:t>Louisiana – 119,207</a:t>
            </a:r>
          </a:p>
          <a:p>
            <a:endParaRPr lang="en-US" sz="1900" dirty="0">
              <a:solidFill>
                <a:srgbClr val="004479"/>
              </a:solidFill>
            </a:endParaRPr>
          </a:p>
        </p:txBody>
      </p:sp>
      <p:sp>
        <p:nvSpPr>
          <p:cNvPr id="9" name="TextBox 8"/>
          <p:cNvSpPr txBox="1"/>
          <p:nvPr/>
        </p:nvSpPr>
        <p:spPr>
          <a:xfrm>
            <a:off x="7755948" y="2840648"/>
            <a:ext cx="5567919" cy="4570482"/>
          </a:xfrm>
          <a:prstGeom prst="rect">
            <a:avLst/>
          </a:prstGeom>
          <a:solidFill>
            <a:schemeClr val="accent1">
              <a:lumMod val="20000"/>
              <a:lumOff val="80000"/>
            </a:schemeClr>
          </a:solidFill>
        </p:spPr>
        <p:txBody>
          <a:bodyPr wrap="square" rtlCol="0">
            <a:spAutoFit/>
          </a:bodyPr>
          <a:lstStyle/>
          <a:p>
            <a:r>
              <a:rPr lang="en-US" sz="2000" b="1" u="sng" dirty="0">
                <a:solidFill>
                  <a:srgbClr val="004479"/>
                </a:solidFill>
              </a:rPr>
              <a:t>STATE</a:t>
            </a:r>
            <a:r>
              <a:rPr lang="en-US" sz="2000" b="1" dirty="0">
                <a:solidFill>
                  <a:srgbClr val="004479"/>
                </a:solidFill>
              </a:rPr>
              <a:t> – </a:t>
            </a:r>
            <a:r>
              <a:rPr lang="en-US" sz="2000" b="1" u="sng" dirty="0">
                <a:solidFill>
                  <a:srgbClr val="004479"/>
                </a:solidFill>
              </a:rPr>
              <a:t>Voters Registered in Other States</a:t>
            </a:r>
          </a:p>
          <a:p>
            <a:endParaRPr lang="en-US" sz="1900" dirty="0" smtClean="0">
              <a:solidFill>
                <a:srgbClr val="004479"/>
              </a:solidFill>
            </a:endParaRPr>
          </a:p>
          <a:p>
            <a:r>
              <a:rPr lang="en-US" sz="1900" b="1" dirty="0" smtClean="0">
                <a:solidFill>
                  <a:srgbClr val="004479"/>
                </a:solidFill>
              </a:rPr>
              <a:t>Massachusetts – 144,587</a:t>
            </a:r>
          </a:p>
          <a:p>
            <a:r>
              <a:rPr lang="en-US" sz="1900" b="1" dirty="0" smtClean="0">
                <a:solidFill>
                  <a:srgbClr val="004479"/>
                </a:solidFill>
              </a:rPr>
              <a:t>Michigan – 406,268</a:t>
            </a:r>
          </a:p>
          <a:p>
            <a:r>
              <a:rPr lang="en-US" sz="1900" b="1" dirty="0" smtClean="0">
                <a:solidFill>
                  <a:srgbClr val="004479"/>
                </a:solidFill>
              </a:rPr>
              <a:t>Mississippi – 162,288</a:t>
            </a:r>
          </a:p>
          <a:p>
            <a:r>
              <a:rPr lang="en-US" sz="1900" b="1" dirty="0" smtClean="0">
                <a:solidFill>
                  <a:srgbClr val="004479"/>
                </a:solidFill>
              </a:rPr>
              <a:t>Missouri – 244,710</a:t>
            </a:r>
          </a:p>
          <a:p>
            <a:r>
              <a:rPr lang="en-US" sz="1900" b="1" dirty="0" smtClean="0">
                <a:solidFill>
                  <a:srgbClr val="004479"/>
                </a:solidFill>
              </a:rPr>
              <a:t>Nebraska – 60,766</a:t>
            </a:r>
          </a:p>
          <a:p>
            <a:r>
              <a:rPr lang="en-US" sz="1900" b="1" dirty="0" smtClean="0">
                <a:solidFill>
                  <a:srgbClr val="004479"/>
                </a:solidFill>
              </a:rPr>
              <a:t>Nevada – 85,968</a:t>
            </a:r>
          </a:p>
          <a:p>
            <a:r>
              <a:rPr lang="en-US" sz="1900" b="1" dirty="0" smtClean="0">
                <a:solidFill>
                  <a:srgbClr val="004479"/>
                </a:solidFill>
              </a:rPr>
              <a:t>New York – 392,365</a:t>
            </a:r>
          </a:p>
          <a:p>
            <a:r>
              <a:rPr lang="en-US" sz="1900" b="1" dirty="0" smtClean="0">
                <a:solidFill>
                  <a:srgbClr val="004479"/>
                </a:solidFill>
              </a:rPr>
              <a:t>North Carolina – 455,891</a:t>
            </a:r>
          </a:p>
          <a:p>
            <a:r>
              <a:rPr lang="en-US" sz="1900" b="1" dirty="0" smtClean="0">
                <a:solidFill>
                  <a:srgbClr val="004479"/>
                </a:solidFill>
              </a:rPr>
              <a:t>Ohio – 386,092</a:t>
            </a:r>
          </a:p>
          <a:p>
            <a:r>
              <a:rPr lang="en-US" sz="1900" b="1" dirty="0" smtClean="0">
                <a:solidFill>
                  <a:srgbClr val="004479"/>
                </a:solidFill>
              </a:rPr>
              <a:t>Oklahoma – 89,788</a:t>
            </a:r>
          </a:p>
          <a:p>
            <a:r>
              <a:rPr lang="en-US" sz="1900" b="1" dirty="0" smtClean="0">
                <a:solidFill>
                  <a:srgbClr val="004479"/>
                </a:solidFill>
              </a:rPr>
              <a:t>South Dakota – 34,367</a:t>
            </a:r>
          </a:p>
          <a:p>
            <a:r>
              <a:rPr lang="en-US" sz="1900" b="1" dirty="0" smtClean="0">
                <a:solidFill>
                  <a:srgbClr val="004479"/>
                </a:solidFill>
              </a:rPr>
              <a:t>Tennessee – 218,641</a:t>
            </a:r>
          </a:p>
          <a:p>
            <a:r>
              <a:rPr lang="en-US" sz="1900" b="1" dirty="0" smtClean="0">
                <a:solidFill>
                  <a:srgbClr val="004479"/>
                </a:solidFill>
              </a:rPr>
              <a:t>Virginia </a:t>
            </a:r>
            <a:r>
              <a:rPr lang="en-US" sz="1900" b="1" dirty="0">
                <a:solidFill>
                  <a:srgbClr val="004479"/>
                </a:solidFill>
              </a:rPr>
              <a:t>– </a:t>
            </a:r>
            <a:r>
              <a:rPr lang="en-US" sz="1900" b="1" dirty="0" smtClean="0">
                <a:solidFill>
                  <a:srgbClr val="004479"/>
                </a:solidFill>
              </a:rPr>
              <a:t>284,618</a:t>
            </a:r>
            <a:endParaRPr lang="en-US" sz="1900" dirty="0">
              <a:solidFill>
                <a:srgbClr val="004479"/>
              </a:solidFill>
            </a:endParaRPr>
          </a:p>
          <a:p>
            <a:endParaRPr lang="en-US" sz="500" dirty="0">
              <a:solidFill>
                <a:srgbClr val="004479"/>
              </a:solidFill>
            </a:endParaRPr>
          </a:p>
        </p:txBody>
      </p:sp>
    </p:spTree>
    <p:extLst>
      <p:ext uri="{BB962C8B-B14F-4D97-AF65-F5344CB8AC3E}">
        <p14:creationId xmlns:p14="http://schemas.microsoft.com/office/powerpoint/2010/main" val="4082539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8D7FF"/>
        </a:solidFill>
        <a:effectLst/>
      </p:bgPr>
    </p:bg>
    <p:spTree>
      <p:nvGrpSpPr>
        <p:cNvPr id="1" name=""/>
        <p:cNvGrpSpPr/>
        <p:nvPr/>
      </p:nvGrpSpPr>
      <p:grpSpPr>
        <a:xfrm>
          <a:off x="0" y="0"/>
          <a:ext cx="0" cy="0"/>
          <a:chOff x="0" y="0"/>
          <a:chExt cx="0" cy="0"/>
        </a:xfrm>
      </p:grpSpPr>
      <p:sp>
        <p:nvSpPr>
          <p:cNvPr id="6" name="TextBox 5"/>
          <p:cNvSpPr txBox="1"/>
          <p:nvPr/>
        </p:nvSpPr>
        <p:spPr>
          <a:xfrm>
            <a:off x="2075880" y="438001"/>
            <a:ext cx="10381934" cy="7694414"/>
          </a:xfrm>
          <a:prstGeom prst="rect">
            <a:avLst/>
          </a:prstGeom>
          <a:noFill/>
        </p:spPr>
        <p:txBody>
          <a:bodyPr wrap="square" rtlCol="0">
            <a:spAutoFit/>
          </a:bodyPr>
          <a:lstStyle/>
          <a:p>
            <a:pPr marL="514337" indent="-514337">
              <a:buFont typeface="+mj-lt"/>
              <a:buAutoNum type="arabicPeriod"/>
            </a:pPr>
            <a:r>
              <a:rPr lang="en-US" sz="3800" dirty="0">
                <a:solidFill>
                  <a:srgbClr val="004479"/>
                </a:solidFill>
                <a:latin typeface="Georgia" charset="0"/>
                <a:ea typeface="Georgia" charset="0"/>
                <a:cs typeface="Georgia" charset="0"/>
              </a:rPr>
              <a:t>The right to vote in a free and fair election is the most basic civil right, one on which many other rights of the American people depend.</a:t>
            </a:r>
          </a:p>
          <a:p>
            <a:endParaRPr lang="en-US" sz="3800" dirty="0">
              <a:solidFill>
                <a:srgbClr val="004479"/>
              </a:solidFill>
              <a:latin typeface="Georgia" charset="0"/>
              <a:ea typeface="Georgia" charset="0"/>
              <a:cs typeface="Georgia" charset="0"/>
            </a:endParaRPr>
          </a:p>
          <a:p>
            <a:pPr marL="514337" indent="-514337">
              <a:buFont typeface="+mj-lt"/>
              <a:buAutoNum type="arabicPeriod" startAt="2"/>
            </a:pPr>
            <a:r>
              <a:rPr lang="en-US" sz="3800" dirty="0">
                <a:solidFill>
                  <a:srgbClr val="004479"/>
                </a:solidFill>
                <a:latin typeface="Georgia" charset="0"/>
                <a:ea typeface="Georgia" charset="0"/>
                <a:cs typeface="Georgia" charset="0"/>
              </a:rPr>
              <a:t>Congress and the states should guarantee that every eligible individual is able to vote and that no one’s vote is stolen or diluted.</a:t>
            </a:r>
          </a:p>
          <a:p>
            <a:pPr marL="342892" indent="-342892">
              <a:buFont typeface="Wingdings" charset="2"/>
              <a:buChar char="§"/>
            </a:pPr>
            <a:endParaRPr lang="en-US" sz="3800" dirty="0">
              <a:solidFill>
                <a:srgbClr val="004479"/>
              </a:solidFill>
              <a:latin typeface="Georgia" charset="0"/>
              <a:ea typeface="Georgia" charset="0"/>
              <a:cs typeface="Georgia" charset="0"/>
            </a:endParaRPr>
          </a:p>
          <a:p>
            <a:pPr marL="514337" indent="-514337">
              <a:buFont typeface="+mj-lt"/>
              <a:buAutoNum type="arabicPeriod" startAt="3"/>
            </a:pPr>
            <a:r>
              <a:rPr lang="en-US" sz="3800" dirty="0" smtClean="0">
                <a:solidFill>
                  <a:srgbClr val="004479"/>
                </a:solidFill>
                <a:latin typeface="Georgia" charset="0"/>
                <a:ea typeface="Georgia" charset="0"/>
                <a:cs typeface="Georgia" charset="0"/>
              </a:rPr>
              <a:t>Election </a:t>
            </a:r>
            <a:r>
              <a:rPr lang="en-US" sz="3800" dirty="0">
                <a:solidFill>
                  <a:srgbClr val="004479"/>
                </a:solidFill>
                <a:latin typeface="Georgia" charset="0"/>
                <a:ea typeface="Georgia" charset="0"/>
                <a:cs typeface="Georgia" charset="0"/>
              </a:rPr>
              <a:t>fraud is real and hundreds of convictions have been made and </a:t>
            </a:r>
            <a:r>
              <a:rPr lang="en-US" sz="3800" dirty="0" smtClean="0">
                <a:solidFill>
                  <a:srgbClr val="004479"/>
                </a:solidFill>
                <a:latin typeface="Georgia" charset="0"/>
                <a:ea typeface="Georgia" charset="0"/>
                <a:cs typeface="Georgia" charset="0"/>
              </a:rPr>
              <a:t>documented, and there are problems with the accuracy of voter rolls throughout the nation.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9434249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474133" y="347658"/>
            <a:ext cx="13494981" cy="646331"/>
          </a:xfrm>
          <a:prstGeom prst="rect">
            <a:avLst/>
          </a:prstGeom>
          <a:noFill/>
        </p:spPr>
        <p:txBody>
          <a:bodyPr wrap="square" rtlCol="0">
            <a:spAutoFit/>
          </a:bodyPr>
          <a:lstStyle/>
          <a:p>
            <a:pPr algn="ctr"/>
            <a:r>
              <a:rPr lang="en-US" sz="3600" b="1" dirty="0" smtClean="0">
                <a:solidFill>
                  <a:srgbClr val="00ACFF"/>
                </a:solidFill>
                <a:latin typeface="Arial" charset="0"/>
                <a:ea typeface="Arial" charset="0"/>
                <a:cs typeface="Arial" charset="0"/>
              </a:rPr>
              <a:t>2013 Presidential Commission on Election Administration</a:t>
            </a:r>
            <a:endParaRPr lang="en-US" sz="3600" b="1" dirty="0">
              <a:solidFill>
                <a:srgbClr val="00ACFF"/>
              </a:solidFill>
              <a:latin typeface="Arial" charset="0"/>
              <a:ea typeface="Arial" charset="0"/>
              <a:cs typeface="Arial"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
        <p:nvSpPr>
          <p:cNvPr id="2" name="Rectangle 1"/>
          <p:cNvSpPr/>
          <p:nvPr/>
        </p:nvSpPr>
        <p:spPr>
          <a:xfrm>
            <a:off x="1429883" y="1500406"/>
            <a:ext cx="12282311" cy="1938992"/>
          </a:xfrm>
          <a:prstGeom prst="rect">
            <a:avLst/>
          </a:prstGeom>
        </p:spPr>
        <p:txBody>
          <a:bodyPr wrap="square">
            <a:spAutoFit/>
          </a:bodyPr>
          <a:lstStyle/>
          <a:p>
            <a:r>
              <a:rPr lang="en-US" sz="2400" dirty="0" smtClean="0">
                <a:solidFill>
                  <a:srgbClr val="004479"/>
                </a:solidFill>
              </a:rPr>
              <a:t>The 2013 Commission appointed by President Barack Obama found that accurate voter registration lists were essential to the proper management of elections and improving the voting experience.  It found that the lack of quality voter lists directly impacted the ability of people to vote and even reduced the ability of political parties and election officials to monitor elections to detect problems, fraud, and other irregularities.</a:t>
            </a:r>
            <a:endParaRPr lang="en-US" dirty="0"/>
          </a:p>
        </p:txBody>
      </p:sp>
      <p:sp>
        <p:nvSpPr>
          <p:cNvPr id="7" name="TextBox 6"/>
          <p:cNvSpPr txBox="1"/>
          <p:nvPr/>
        </p:nvSpPr>
        <p:spPr>
          <a:xfrm>
            <a:off x="1581715" y="4093613"/>
            <a:ext cx="11709281" cy="3308598"/>
          </a:xfrm>
          <a:prstGeom prst="rect">
            <a:avLst/>
          </a:prstGeom>
          <a:solidFill>
            <a:schemeClr val="accent1">
              <a:lumMod val="20000"/>
              <a:lumOff val="80000"/>
            </a:schemeClr>
          </a:solidFill>
        </p:spPr>
        <p:txBody>
          <a:bodyPr wrap="square" rtlCol="0">
            <a:spAutoFit/>
          </a:bodyPr>
          <a:lstStyle/>
          <a:p>
            <a:r>
              <a:rPr lang="en-US" sz="1900" dirty="0" smtClean="0">
                <a:solidFill>
                  <a:srgbClr val="004479"/>
                </a:solidFill>
              </a:rPr>
              <a:t>A key area of inquiry for the Commission should be an examination of the extent to which states are using available databases and other information to verify the accuracy of their voter registration lists – and how often they are doing so.  That includes:</a:t>
            </a:r>
          </a:p>
          <a:p>
            <a:endParaRPr lang="en-US" sz="1900" dirty="0">
              <a:solidFill>
                <a:srgbClr val="004479"/>
              </a:solidFill>
            </a:endParaRPr>
          </a:p>
          <a:p>
            <a:pPr marL="342900" indent="-342900">
              <a:buFont typeface="Arial" panose="020B0604020202020204" pitchFamily="34" charset="0"/>
              <a:buChar char="•"/>
            </a:pPr>
            <a:r>
              <a:rPr lang="en-US" sz="1900" dirty="0" smtClean="0">
                <a:solidFill>
                  <a:srgbClr val="004479"/>
                </a:solidFill>
              </a:rPr>
              <a:t>State departments of motor vehicles and corrections records</a:t>
            </a:r>
          </a:p>
          <a:p>
            <a:pPr marL="342900" indent="-342900">
              <a:buFont typeface="Arial" panose="020B0604020202020204" pitchFamily="34" charset="0"/>
              <a:buChar char="•"/>
            </a:pPr>
            <a:r>
              <a:rPr lang="en-US" sz="1900" dirty="0" smtClean="0">
                <a:solidFill>
                  <a:srgbClr val="004479"/>
                </a:solidFill>
              </a:rPr>
              <a:t>State and county tax and vital statistics records</a:t>
            </a:r>
          </a:p>
          <a:p>
            <a:pPr marL="342900" indent="-342900">
              <a:buFont typeface="Arial" panose="020B0604020202020204" pitchFamily="34" charset="0"/>
              <a:buChar char="•"/>
            </a:pPr>
            <a:r>
              <a:rPr lang="en-US" sz="1900" dirty="0" smtClean="0">
                <a:solidFill>
                  <a:srgbClr val="004479"/>
                </a:solidFill>
              </a:rPr>
              <a:t>Federal and state jury declination information</a:t>
            </a:r>
          </a:p>
          <a:p>
            <a:pPr marL="342900" indent="-342900">
              <a:buFont typeface="Arial" panose="020B0604020202020204" pitchFamily="34" charset="0"/>
              <a:buChar char="•"/>
            </a:pPr>
            <a:r>
              <a:rPr lang="en-US" sz="1900" dirty="0" smtClean="0">
                <a:solidFill>
                  <a:srgbClr val="004479"/>
                </a:solidFill>
              </a:rPr>
              <a:t>Commercial databases and services such as Google Earth</a:t>
            </a:r>
          </a:p>
          <a:p>
            <a:pPr marL="342900" indent="-342900">
              <a:buFont typeface="Arial" panose="020B0604020202020204" pitchFamily="34" charset="0"/>
              <a:buChar char="•"/>
            </a:pPr>
            <a:r>
              <a:rPr lang="en-US" sz="1900" dirty="0" smtClean="0">
                <a:solidFill>
                  <a:srgbClr val="004479"/>
                </a:solidFill>
              </a:rPr>
              <a:t>Federal records such as the Systematic Alien Verification for Entitlements database, Social Security Administration death records, and the Federal Bureau of Prisons conviction records</a:t>
            </a:r>
          </a:p>
          <a:p>
            <a:pPr marL="342900" indent="-342900">
              <a:buFont typeface="Arial" panose="020B0604020202020204" pitchFamily="34" charset="0"/>
              <a:buChar char="•"/>
            </a:pPr>
            <a:r>
              <a:rPr lang="en-US" sz="1900" dirty="0" smtClean="0">
                <a:solidFill>
                  <a:srgbClr val="004479"/>
                </a:solidFill>
              </a:rPr>
              <a:t>The National Change of Address system maintained by the U.S. Postal Service.</a:t>
            </a:r>
            <a:endParaRPr lang="en-US" sz="1900" dirty="0">
              <a:solidFill>
                <a:srgbClr val="004479"/>
              </a:solidFill>
            </a:endParaRPr>
          </a:p>
        </p:txBody>
      </p:sp>
    </p:spTree>
    <p:extLst>
      <p:ext uri="{BB962C8B-B14F-4D97-AF65-F5344CB8AC3E}">
        <p14:creationId xmlns:p14="http://schemas.microsoft.com/office/powerpoint/2010/main" val="836497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474133" y="347658"/>
            <a:ext cx="13494981" cy="830997"/>
          </a:xfrm>
          <a:prstGeom prst="rect">
            <a:avLst/>
          </a:prstGeom>
          <a:noFill/>
        </p:spPr>
        <p:txBody>
          <a:bodyPr wrap="square" rtlCol="0">
            <a:spAutoFit/>
          </a:bodyPr>
          <a:lstStyle/>
          <a:p>
            <a:pPr algn="ctr"/>
            <a:r>
              <a:rPr lang="en-US" sz="4800" b="1" dirty="0" smtClean="0">
                <a:solidFill>
                  <a:srgbClr val="00ACFF"/>
                </a:solidFill>
                <a:latin typeface="Arial" charset="0"/>
                <a:ea typeface="Arial" charset="0"/>
                <a:cs typeface="Arial" charset="0"/>
              </a:rPr>
              <a:t>Voter Intimidation</a:t>
            </a:r>
            <a:endParaRPr lang="en-US" sz="4800" b="1" dirty="0">
              <a:solidFill>
                <a:srgbClr val="00ACFF"/>
              </a:solidFill>
              <a:latin typeface="Arial" charset="0"/>
              <a:ea typeface="Arial" charset="0"/>
              <a:cs typeface="Arial"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
        <p:nvSpPr>
          <p:cNvPr id="2" name="Rectangle 1"/>
          <p:cNvSpPr/>
          <p:nvPr/>
        </p:nvSpPr>
        <p:spPr>
          <a:xfrm>
            <a:off x="1388533" y="1270988"/>
            <a:ext cx="12282311" cy="3046988"/>
          </a:xfrm>
          <a:prstGeom prst="rect">
            <a:avLst/>
          </a:prstGeom>
        </p:spPr>
        <p:txBody>
          <a:bodyPr wrap="square">
            <a:spAutoFit/>
          </a:bodyPr>
          <a:lstStyle/>
          <a:p>
            <a:r>
              <a:rPr lang="en-US" sz="2400" dirty="0" smtClean="0">
                <a:solidFill>
                  <a:srgbClr val="004479"/>
                </a:solidFill>
              </a:rPr>
              <a:t>The correct legal term for “voter suppression” is actually voter intimidation.  Section 11b of the Voting Rights Act of 1965 (52 U.S.C. §10307) make it unlawful for anyone to “intimidate, threaten, or coerce, or attempt to intimidate, threaten, or coerce any person for voting or attempting to vote.”  </a:t>
            </a:r>
          </a:p>
          <a:p>
            <a:endParaRPr lang="en-US" sz="2400" dirty="0">
              <a:solidFill>
                <a:srgbClr val="004479"/>
              </a:solidFill>
            </a:endParaRPr>
          </a:p>
          <a:p>
            <a:r>
              <a:rPr lang="en-US" sz="2400" dirty="0" smtClean="0">
                <a:solidFill>
                  <a:srgbClr val="004479"/>
                </a:solidFill>
              </a:rPr>
              <a:t>According to the website of the Voting Section of the Civil Rights Division of the U.S. Department of Justice, which is charged with enforcing 11b, only two cases have been filed under this provision:</a:t>
            </a:r>
            <a:endParaRPr lang="en-US" dirty="0"/>
          </a:p>
        </p:txBody>
      </p:sp>
      <p:sp>
        <p:nvSpPr>
          <p:cNvPr id="9" name="TextBox 8"/>
          <p:cNvSpPr txBox="1"/>
          <p:nvPr/>
        </p:nvSpPr>
        <p:spPr>
          <a:xfrm>
            <a:off x="1493950" y="4629165"/>
            <a:ext cx="12015988" cy="2616101"/>
          </a:xfrm>
          <a:prstGeom prst="rect">
            <a:avLst/>
          </a:prstGeom>
          <a:solidFill>
            <a:schemeClr val="accent1">
              <a:lumMod val="20000"/>
              <a:lumOff val="80000"/>
            </a:schemeClr>
          </a:solidFill>
        </p:spPr>
        <p:txBody>
          <a:bodyPr wrap="square" rtlCol="0">
            <a:spAutoFit/>
          </a:bodyPr>
          <a:lstStyle/>
          <a:p>
            <a:r>
              <a:rPr lang="en-US" sz="2000" b="1" u="sng" dirty="0" smtClean="0">
                <a:solidFill>
                  <a:srgbClr val="004479"/>
                </a:solidFill>
              </a:rPr>
              <a:t>United States v. New Black Panther Party (E.D. Pa. 2009) - </a:t>
            </a:r>
            <a:r>
              <a:rPr lang="en-US" sz="2000" dirty="0"/>
              <a:t>On January 7, 2009, </a:t>
            </a:r>
            <a:r>
              <a:rPr lang="en-US" sz="2000" dirty="0" smtClean="0"/>
              <a:t>DOJ </a:t>
            </a:r>
            <a:r>
              <a:rPr lang="en-US" sz="2000" dirty="0"/>
              <a:t>filed a complaint against the New Black Panther Party in the Eastern District of Pennsylvania </a:t>
            </a:r>
            <a:r>
              <a:rPr lang="en-US" sz="2000" dirty="0" smtClean="0"/>
              <a:t>over </a:t>
            </a:r>
            <a:r>
              <a:rPr lang="en-US" sz="2000" dirty="0"/>
              <a:t>violations of Section 11(b) of the Voting Rights </a:t>
            </a:r>
            <a:r>
              <a:rPr lang="en-US" sz="2000" dirty="0" smtClean="0"/>
              <a:t>Act, including </a:t>
            </a:r>
            <a:r>
              <a:rPr lang="en-US" sz="2000" dirty="0"/>
              <a:t>intimidation of voters and those aiding voters. </a:t>
            </a:r>
            <a:endParaRPr lang="en-US" sz="2000" b="1" u="sng" dirty="0" smtClean="0">
              <a:solidFill>
                <a:srgbClr val="004479"/>
              </a:solidFill>
            </a:endParaRPr>
          </a:p>
          <a:p>
            <a:endParaRPr lang="en-US" sz="2000" b="1" u="sng" dirty="0">
              <a:solidFill>
                <a:srgbClr val="004479"/>
              </a:solidFill>
            </a:endParaRPr>
          </a:p>
          <a:p>
            <a:r>
              <a:rPr lang="en-US" sz="2000" b="1" u="sng" dirty="0" smtClean="0">
                <a:solidFill>
                  <a:srgbClr val="004479"/>
                </a:solidFill>
              </a:rPr>
              <a:t>United States v. Ike Brown and Noxubee County, MS (S.D. Miss. 2005) – </a:t>
            </a:r>
            <a:r>
              <a:rPr lang="en-US" sz="2000" dirty="0" smtClean="0"/>
              <a:t>In 2007</a:t>
            </a:r>
            <a:r>
              <a:rPr lang="en-US" sz="2000" dirty="0"/>
              <a:t>, </a:t>
            </a:r>
            <a:r>
              <a:rPr lang="en-US" sz="2000" dirty="0" smtClean="0"/>
              <a:t>a federal district court </a:t>
            </a:r>
            <a:r>
              <a:rPr lang="en-US" sz="2000" dirty="0"/>
              <a:t>entered a remedial </a:t>
            </a:r>
            <a:r>
              <a:rPr lang="en-US" sz="2000" dirty="0" smtClean="0"/>
              <a:t>order after finding a wide </a:t>
            </a:r>
            <a:r>
              <a:rPr lang="en-US" sz="2000" dirty="0"/>
              <a:t>range of discriminatory and illegal voting </a:t>
            </a:r>
            <a:r>
              <a:rPr lang="en-US" sz="2000" dirty="0" smtClean="0"/>
              <a:t>practices in violation of the Voting Rights Act.</a:t>
            </a:r>
            <a:endParaRPr lang="en-US" sz="2000" b="1" u="sng" dirty="0">
              <a:solidFill>
                <a:srgbClr val="004479"/>
              </a:solidFill>
            </a:endParaRPr>
          </a:p>
          <a:p>
            <a:r>
              <a:rPr lang="en-US" sz="1900" dirty="0" smtClean="0">
                <a:solidFill>
                  <a:srgbClr val="004479"/>
                </a:solidFill>
              </a:rPr>
              <a:t> </a:t>
            </a:r>
          </a:p>
          <a:p>
            <a:r>
              <a:rPr lang="en-US" sz="500" dirty="0" smtClean="0">
                <a:solidFill>
                  <a:srgbClr val="004479"/>
                </a:solidFill>
              </a:rPr>
              <a:t>U</a:t>
            </a:r>
            <a:endParaRPr lang="en-US" sz="500" dirty="0">
              <a:solidFill>
                <a:srgbClr val="004479"/>
              </a:solidFill>
            </a:endParaRPr>
          </a:p>
        </p:txBody>
      </p:sp>
    </p:spTree>
    <p:extLst>
      <p:ext uri="{BB962C8B-B14F-4D97-AF65-F5344CB8AC3E}">
        <p14:creationId xmlns:p14="http://schemas.microsoft.com/office/powerpoint/2010/main" val="3459506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474133" y="347658"/>
            <a:ext cx="13494981" cy="830997"/>
          </a:xfrm>
          <a:prstGeom prst="rect">
            <a:avLst/>
          </a:prstGeom>
          <a:noFill/>
        </p:spPr>
        <p:txBody>
          <a:bodyPr wrap="square" rtlCol="0">
            <a:spAutoFit/>
          </a:bodyPr>
          <a:lstStyle/>
          <a:p>
            <a:pPr algn="ctr"/>
            <a:r>
              <a:rPr lang="en-US" sz="4800" b="1" dirty="0" smtClean="0">
                <a:solidFill>
                  <a:srgbClr val="00ACFF"/>
                </a:solidFill>
                <a:latin typeface="Arial" charset="0"/>
                <a:ea typeface="Arial" charset="0"/>
                <a:cs typeface="Arial" charset="0"/>
              </a:rPr>
              <a:t>Overseas Military and Civilian Voters</a:t>
            </a:r>
            <a:endParaRPr lang="en-US" sz="4800" b="1" dirty="0">
              <a:solidFill>
                <a:srgbClr val="00ACFF"/>
              </a:solidFill>
              <a:latin typeface="Arial" charset="0"/>
              <a:ea typeface="Arial" charset="0"/>
              <a:cs typeface="Arial"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
        <p:nvSpPr>
          <p:cNvPr id="2" name="Rectangle 1"/>
          <p:cNvSpPr/>
          <p:nvPr/>
        </p:nvSpPr>
        <p:spPr>
          <a:xfrm>
            <a:off x="1388533" y="1270988"/>
            <a:ext cx="12282311" cy="5632311"/>
          </a:xfrm>
          <a:prstGeom prst="rect">
            <a:avLst/>
          </a:prstGeom>
        </p:spPr>
        <p:txBody>
          <a:bodyPr wrap="square">
            <a:spAutoFit/>
          </a:bodyPr>
          <a:lstStyle/>
          <a:p>
            <a:r>
              <a:rPr lang="en-US" sz="2400" dirty="0" smtClean="0">
                <a:solidFill>
                  <a:srgbClr val="004479"/>
                </a:solidFill>
              </a:rPr>
              <a:t>The </a:t>
            </a:r>
            <a:r>
              <a:rPr lang="en-US" sz="2400" dirty="0" smtClean="0">
                <a:solidFill>
                  <a:srgbClr val="004479"/>
                </a:solidFill>
              </a:rPr>
              <a:t>Uniformed and Overseas Citizen Absentee Voting Act guarantees the rights of military personnel and their families and civilians who are located overseas to vote by absentee ballot in our elections.  Unfortunately, the disenfranchisement rate of overseas Americans is ver</a:t>
            </a:r>
            <a:r>
              <a:rPr lang="en-US" sz="2400" dirty="0" smtClean="0">
                <a:solidFill>
                  <a:srgbClr val="004479"/>
                </a:solidFill>
              </a:rPr>
              <a:t>y high.</a:t>
            </a:r>
          </a:p>
          <a:p>
            <a:endParaRPr lang="en-US" sz="2400" dirty="0">
              <a:solidFill>
                <a:srgbClr val="004479"/>
              </a:solidFill>
            </a:endParaRPr>
          </a:p>
          <a:p>
            <a:r>
              <a:rPr lang="en-US" sz="2400" dirty="0" smtClean="0">
                <a:solidFill>
                  <a:srgbClr val="004479"/>
                </a:solidFill>
              </a:rPr>
              <a:t>In its 2016 report, the U.S. Election Assistance Commission found that only 68.1 percent of requested UOCAVA ballots were returned to election officials.</a:t>
            </a:r>
          </a:p>
          <a:p>
            <a:endParaRPr lang="en-US" sz="2400" dirty="0">
              <a:solidFill>
                <a:srgbClr val="004479"/>
              </a:solidFill>
            </a:endParaRPr>
          </a:p>
          <a:p>
            <a:r>
              <a:rPr lang="en-US" sz="2400" dirty="0" smtClean="0">
                <a:solidFill>
                  <a:srgbClr val="004479"/>
                </a:solidFill>
              </a:rPr>
              <a:t>Of the completed UOCAVA ballots rejected by election officials, 44.4 percent were not counted because they were received after the applicable deadline.  This illustrates the problems that Americans stationed in remote areas of the world have in voting due to the long delays in mail service.</a:t>
            </a:r>
          </a:p>
          <a:p>
            <a:endParaRPr lang="en-US" sz="2400" dirty="0">
              <a:solidFill>
                <a:srgbClr val="004479"/>
              </a:solidFill>
            </a:endParaRPr>
          </a:p>
          <a:p>
            <a:r>
              <a:rPr lang="en-US" sz="2400" dirty="0" smtClean="0">
                <a:solidFill>
                  <a:srgbClr val="004479"/>
                </a:solidFill>
              </a:rPr>
              <a:t>This is an important issue that the Commission should investigate to determine if there are any changes that can be made to improve the ability of American abroad to participate in our elections.</a:t>
            </a:r>
            <a:endParaRPr lang="en-US" dirty="0"/>
          </a:p>
        </p:txBody>
      </p:sp>
    </p:spTree>
    <p:extLst>
      <p:ext uri="{BB962C8B-B14F-4D97-AF65-F5344CB8AC3E}">
        <p14:creationId xmlns:p14="http://schemas.microsoft.com/office/powerpoint/2010/main" val="41389199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4479"/>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0418" y="2969290"/>
            <a:ext cx="7949564" cy="2291020"/>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1805" y="2919046"/>
            <a:ext cx="7926790" cy="2273298"/>
          </a:xfrm>
          <a:prstGeom prst="rect">
            <a:avLst/>
          </a:prstGeom>
        </p:spPr>
      </p:pic>
    </p:spTree>
    <p:extLst>
      <p:ext uri="{BB962C8B-B14F-4D97-AF65-F5344CB8AC3E}">
        <p14:creationId xmlns:p14="http://schemas.microsoft.com/office/powerpoint/2010/main" val="237220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8D7F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pic>
        <p:nvPicPr>
          <p:cNvPr id="1026" name="Picture 2" descr="No automatic alt text available."/>
          <p:cNvPicPr>
            <a:picLocks noChangeAspect="1" noChangeArrowheads="1"/>
          </p:cNvPicPr>
          <p:nvPr/>
        </p:nvPicPr>
        <p:blipFill rotWithShape="1">
          <a:blip r:embed="rId4">
            <a:extLst>
              <a:ext uri="{28A0092B-C50C-407E-A947-70E740481C1C}">
                <a14:useLocalDpi xmlns:a14="http://schemas.microsoft.com/office/drawing/2010/main" val="0"/>
              </a:ext>
            </a:extLst>
          </a:blip>
          <a:srcRect b="9698"/>
          <a:stretch/>
        </p:blipFill>
        <p:spPr bwMode="auto">
          <a:xfrm>
            <a:off x="257174" y="2486353"/>
            <a:ext cx="4472341" cy="40386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o automatic alt text available."/>
          <p:cNvPicPr>
            <a:picLocks noChangeAspect="1" noChangeArrowheads="1"/>
          </p:cNvPicPr>
          <p:nvPr/>
        </p:nvPicPr>
        <p:blipFill rotWithShape="1">
          <a:blip r:embed="rId5">
            <a:extLst>
              <a:ext uri="{28A0092B-C50C-407E-A947-70E740481C1C}">
                <a14:useLocalDpi xmlns:a14="http://schemas.microsoft.com/office/drawing/2010/main" val="0"/>
              </a:ext>
            </a:extLst>
          </a:blip>
          <a:srcRect b="11332"/>
          <a:stretch/>
        </p:blipFill>
        <p:spPr bwMode="auto">
          <a:xfrm>
            <a:off x="5021086" y="2486353"/>
            <a:ext cx="4529314" cy="401604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may contain: text"/>
          <p:cNvPicPr>
            <a:picLocks noChangeAspect="1" noChangeArrowheads="1"/>
          </p:cNvPicPr>
          <p:nvPr/>
        </p:nvPicPr>
        <p:blipFill rotWithShape="1">
          <a:blip r:embed="rId6">
            <a:extLst>
              <a:ext uri="{28A0092B-C50C-407E-A947-70E740481C1C}">
                <a14:useLocalDpi xmlns:a14="http://schemas.microsoft.com/office/drawing/2010/main" val="0"/>
              </a:ext>
            </a:extLst>
          </a:blip>
          <a:srcRect b="10660"/>
          <a:stretch/>
        </p:blipFill>
        <p:spPr bwMode="auto">
          <a:xfrm>
            <a:off x="9850567" y="2486352"/>
            <a:ext cx="4495287" cy="401604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948132" y="321583"/>
            <a:ext cx="8791303" cy="1938992"/>
          </a:xfrm>
          <a:prstGeom prst="rect">
            <a:avLst/>
          </a:prstGeom>
          <a:noFill/>
        </p:spPr>
        <p:txBody>
          <a:bodyPr wrap="square" rtlCol="0">
            <a:spAutoFit/>
          </a:bodyPr>
          <a:lstStyle/>
          <a:p>
            <a:pPr algn="ctr"/>
            <a:r>
              <a:rPr lang="en-US" sz="6000" dirty="0" smtClean="0">
                <a:solidFill>
                  <a:srgbClr val="004479"/>
                </a:solidFill>
                <a:latin typeface="Georgia" panose="02040502050405020303" pitchFamily="18" charset="0"/>
              </a:rPr>
              <a:t>Pew </a:t>
            </a:r>
            <a:r>
              <a:rPr lang="en-US" sz="6000" dirty="0">
                <a:solidFill>
                  <a:srgbClr val="004479"/>
                </a:solidFill>
                <a:latin typeface="Georgia" panose="02040502050405020303" pitchFamily="18" charset="0"/>
              </a:rPr>
              <a:t>Center for the </a:t>
            </a:r>
            <a:r>
              <a:rPr lang="en-US" sz="6000" dirty="0" smtClean="0">
                <a:solidFill>
                  <a:srgbClr val="004479"/>
                </a:solidFill>
                <a:latin typeface="Georgia" panose="02040502050405020303" pitchFamily="18" charset="0"/>
              </a:rPr>
              <a:t>States</a:t>
            </a:r>
          </a:p>
          <a:p>
            <a:pPr algn="ctr"/>
            <a:r>
              <a:rPr lang="en-US" sz="6000" dirty="0" smtClean="0">
                <a:solidFill>
                  <a:srgbClr val="004479"/>
                </a:solidFill>
                <a:latin typeface="Georgia" panose="02040502050405020303" pitchFamily="18" charset="0"/>
              </a:rPr>
              <a:t>2012 Study</a:t>
            </a:r>
            <a:endParaRPr lang="en-US" sz="6000" dirty="0">
              <a:solidFill>
                <a:srgbClr val="004479"/>
              </a:solidFill>
              <a:latin typeface="Georgia" panose="02040502050405020303" pitchFamily="18" charset="0"/>
            </a:endParaRPr>
          </a:p>
        </p:txBody>
      </p:sp>
    </p:spTree>
    <p:extLst>
      <p:ext uri="{BB962C8B-B14F-4D97-AF65-F5344CB8AC3E}">
        <p14:creationId xmlns:p14="http://schemas.microsoft.com/office/powerpoint/2010/main" val="1290074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8D7FF"/>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
        <p:nvSpPr>
          <p:cNvPr id="8" name="TextBox 7"/>
          <p:cNvSpPr txBox="1"/>
          <p:nvPr/>
        </p:nvSpPr>
        <p:spPr>
          <a:xfrm>
            <a:off x="2065498" y="349655"/>
            <a:ext cx="10440490" cy="2046714"/>
          </a:xfrm>
          <a:prstGeom prst="rect">
            <a:avLst/>
          </a:prstGeom>
          <a:noFill/>
        </p:spPr>
        <p:txBody>
          <a:bodyPr wrap="square" rtlCol="0">
            <a:spAutoFit/>
          </a:bodyPr>
          <a:lstStyle/>
          <a:p>
            <a:pPr algn="ctr"/>
            <a:r>
              <a:rPr lang="en-US" sz="3600" dirty="0" smtClean="0">
                <a:solidFill>
                  <a:srgbClr val="004479"/>
                </a:solidFill>
                <a:latin typeface="Georgia" panose="02040502050405020303" pitchFamily="18" charset="0"/>
              </a:rPr>
              <a:t>Voter Registration Rate as % of Citizen </a:t>
            </a:r>
            <a:r>
              <a:rPr lang="en-US" sz="3600" dirty="0">
                <a:solidFill>
                  <a:srgbClr val="004479"/>
                </a:solidFill>
                <a:latin typeface="Georgia" panose="02040502050405020303" pitchFamily="18" charset="0"/>
              </a:rPr>
              <a:t>Voting </a:t>
            </a:r>
            <a:r>
              <a:rPr lang="en-US" sz="3600" dirty="0" smtClean="0">
                <a:solidFill>
                  <a:srgbClr val="004479"/>
                </a:solidFill>
                <a:latin typeface="Georgia" panose="02040502050405020303" pitchFamily="18" charset="0"/>
              </a:rPr>
              <a:t>Age Population</a:t>
            </a:r>
          </a:p>
          <a:p>
            <a:pPr algn="ctr"/>
            <a:endParaRPr lang="en-US" sz="1500" dirty="0" smtClean="0">
              <a:solidFill>
                <a:srgbClr val="004479"/>
              </a:solidFill>
              <a:latin typeface="Georgia" panose="02040502050405020303" pitchFamily="18" charset="0"/>
            </a:endParaRPr>
          </a:p>
          <a:p>
            <a:pPr algn="ctr"/>
            <a:r>
              <a:rPr lang="en-US" sz="2000" dirty="0" smtClean="0">
                <a:solidFill>
                  <a:srgbClr val="004479"/>
                </a:solidFill>
                <a:latin typeface="Georgia" panose="02040502050405020303" pitchFamily="18" charset="0"/>
              </a:rPr>
              <a:t>2016 Election Administration &amp; Voting Survey</a:t>
            </a:r>
          </a:p>
          <a:p>
            <a:pPr algn="ctr"/>
            <a:r>
              <a:rPr lang="en-US" sz="2000" dirty="0" smtClean="0">
                <a:solidFill>
                  <a:srgbClr val="004479"/>
                </a:solidFill>
                <a:latin typeface="Georgia" panose="02040502050405020303" pitchFamily="18" charset="0"/>
              </a:rPr>
              <a:t>Report of U.S. Election Assistance Commission</a:t>
            </a:r>
            <a:endParaRPr lang="en-US" sz="2000" dirty="0">
              <a:solidFill>
                <a:srgbClr val="004479"/>
              </a:solidFill>
              <a:latin typeface="Georgia" panose="02040502050405020303" pitchFamily="18" charset="0"/>
            </a:endParaRPr>
          </a:p>
        </p:txBody>
      </p:sp>
      <p:sp>
        <p:nvSpPr>
          <p:cNvPr id="2" name="Rectangle 1"/>
          <p:cNvSpPr/>
          <p:nvPr/>
        </p:nvSpPr>
        <p:spPr>
          <a:xfrm>
            <a:off x="4849780" y="1986902"/>
            <a:ext cx="6390148" cy="5558830"/>
          </a:xfrm>
          <a:prstGeom prst="rect">
            <a:avLst/>
          </a:prstGeom>
        </p:spPr>
        <p:txBody>
          <a:bodyPr wrap="square">
            <a:spAutoFit/>
          </a:bodyPr>
          <a:lstStyle/>
          <a:p>
            <a:pPr>
              <a:lnSpc>
                <a:spcPct val="107000"/>
              </a:lnSpc>
              <a:spcAft>
                <a:spcPts val="800"/>
              </a:spcAft>
            </a:pPr>
            <a:r>
              <a:rPr lang="en-US" sz="4000"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endParaRPr lang="en-US" sz="4000" i="1"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Aft>
                <a:spcPts val="800"/>
              </a:spcAft>
              <a:buFont typeface="+mj-lt"/>
              <a:buAutoNum type="arabicPeriod"/>
            </a:pPr>
            <a:r>
              <a:rPr lang="en-US" sz="3500" dirty="0" smtClean="0">
                <a:solidFill>
                  <a:srgbClr val="004479"/>
                </a:solidFill>
                <a:latin typeface="Georgia" panose="02040502050405020303" pitchFamily="18" charset="0"/>
              </a:rPr>
              <a:t>Alaska- </a:t>
            </a:r>
            <a:r>
              <a:rPr lang="en-US" sz="3500" dirty="0">
                <a:solidFill>
                  <a:srgbClr val="004479"/>
                </a:solidFill>
                <a:latin typeface="Georgia" panose="02040502050405020303" pitchFamily="18" charset="0"/>
              </a:rPr>
              <a:t>112.13%</a:t>
            </a:r>
          </a:p>
          <a:p>
            <a:pPr marL="514350" marR="0" lvl="0" indent="-514350">
              <a:lnSpc>
                <a:spcPct val="107000"/>
              </a:lnSpc>
              <a:spcBef>
                <a:spcPts val="0"/>
              </a:spcBef>
              <a:spcAft>
                <a:spcPts val="0"/>
              </a:spcAft>
              <a:buFont typeface="+mj-lt"/>
              <a:buAutoNum type="arabicPeriod"/>
            </a:pPr>
            <a:r>
              <a:rPr lang="en-US" sz="3500" dirty="0">
                <a:solidFill>
                  <a:srgbClr val="004479"/>
                </a:solidFill>
                <a:latin typeface="Georgia" panose="02040502050405020303" pitchFamily="18" charset="0"/>
              </a:rPr>
              <a:t>California- 100.85%</a:t>
            </a:r>
          </a:p>
          <a:p>
            <a:pPr marL="514350" marR="0" lvl="0" indent="-514350">
              <a:lnSpc>
                <a:spcPct val="107000"/>
              </a:lnSpc>
              <a:spcBef>
                <a:spcPts val="0"/>
              </a:spcBef>
              <a:spcAft>
                <a:spcPts val="0"/>
              </a:spcAft>
              <a:buFont typeface="+mj-lt"/>
              <a:buAutoNum type="arabicPeriod"/>
            </a:pPr>
            <a:r>
              <a:rPr lang="en-US" sz="3500" dirty="0">
                <a:solidFill>
                  <a:srgbClr val="004479"/>
                </a:solidFill>
                <a:latin typeface="Georgia" panose="02040502050405020303" pitchFamily="18" charset="0"/>
              </a:rPr>
              <a:t>Colorado- 102.38%</a:t>
            </a:r>
          </a:p>
          <a:p>
            <a:pPr marL="514350" marR="0" lvl="0" indent="-514350">
              <a:lnSpc>
                <a:spcPct val="107000"/>
              </a:lnSpc>
              <a:spcBef>
                <a:spcPts val="0"/>
              </a:spcBef>
              <a:spcAft>
                <a:spcPts val="0"/>
              </a:spcAft>
              <a:buFont typeface="+mj-lt"/>
              <a:buAutoNum type="arabicPeriod"/>
            </a:pPr>
            <a:r>
              <a:rPr lang="en-US" sz="3500" dirty="0">
                <a:solidFill>
                  <a:srgbClr val="004479"/>
                </a:solidFill>
                <a:latin typeface="Georgia" panose="02040502050405020303" pitchFamily="18" charset="0"/>
              </a:rPr>
              <a:t>DC- 101.68%</a:t>
            </a:r>
          </a:p>
          <a:p>
            <a:pPr marL="514350" marR="0" lvl="0" indent="-514350">
              <a:lnSpc>
                <a:spcPct val="107000"/>
              </a:lnSpc>
              <a:spcBef>
                <a:spcPts val="0"/>
              </a:spcBef>
              <a:spcAft>
                <a:spcPts val="0"/>
              </a:spcAft>
              <a:buFont typeface="+mj-lt"/>
              <a:buAutoNum type="arabicPeriod"/>
            </a:pPr>
            <a:r>
              <a:rPr lang="en-US" sz="3500" dirty="0">
                <a:solidFill>
                  <a:srgbClr val="004479"/>
                </a:solidFill>
                <a:latin typeface="Georgia" panose="02040502050405020303" pitchFamily="18" charset="0"/>
              </a:rPr>
              <a:t>Indiana- 100.79%</a:t>
            </a:r>
          </a:p>
          <a:p>
            <a:pPr marL="514350" marR="0" lvl="0" indent="-514350">
              <a:lnSpc>
                <a:spcPct val="107000"/>
              </a:lnSpc>
              <a:spcBef>
                <a:spcPts val="0"/>
              </a:spcBef>
              <a:spcAft>
                <a:spcPts val="0"/>
              </a:spcAft>
              <a:buFont typeface="+mj-lt"/>
              <a:buAutoNum type="arabicPeriod"/>
            </a:pPr>
            <a:r>
              <a:rPr lang="en-US" sz="3500" dirty="0">
                <a:solidFill>
                  <a:srgbClr val="004479"/>
                </a:solidFill>
                <a:latin typeface="Georgia" panose="02040502050405020303" pitchFamily="18" charset="0"/>
              </a:rPr>
              <a:t>Kentucky- 100.27%</a:t>
            </a:r>
          </a:p>
          <a:p>
            <a:pPr marL="514350" marR="0" lvl="0" indent="-514350">
              <a:lnSpc>
                <a:spcPct val="107000"/>
              </a:lnSpc>
              <a:spcBef>
                <a:spcPts val="0"/>
              </a:spcBef>
              <a:spcAft>
                <a:spcPts val="0"/>
              </a:spcAft>
              <a:buFont typeface="+mj-lt"/>
              <a:buAutoNum type="arabicPeriod"/>
            </a:pPr>
            <a:r>
              <a:rPr lang="en-US" sz="3500" dirty="0">
                <a:solidFill>
                  <a:srgbClr val="004479"/>
                </a:solidFill>
                <a:latin typeface="Georgia" panose="02040502050405020303" pitchFamily="18" charset="0"/>
              </a:rPr>
              <a:t>Maine- 101.61%</a:t>
            </a:r>
          </a:p>
          <a:p>
            <a:pPr marL="514350" marR="0" lvl="0" indent="-514350">
              <a:lnSpc>
                <a:spcPct val="107000"/>
              </a:lnSpc>
              <a:spcBef>
                <a:spcPts val="0"/>
              </a:spcBef>
              <a:spcAft>
                <a:spcPts val="800"/>
              </a:spcAft>
              <a:buFont typeface="+mj-lt"/>
              <a:buAutoNum type="arabicPeriod"/>
            </a:pPr>
            <a:r>
              <a:rPr lang="en-US" sz="3500" dirty="0">
                <a:solidFill>
                  <a:srgbClr val="004479"/>
                </a:solidFill>
                <a:latin typeface="Georgia" panose="02040502050405020303" pitchFamily="18" charset="0"/>
              </a:rPr>
              <a:t>Michigan- 101.81%</a:t>
            </a:r>
          </a:p>
        </p:txBody>
      </p:sp>
    </p:spTree>
    <p:extLst>
      <p:ext uri="{BB962C8B-B14F-4D97-AF65-F5344CB8AC3E}">
        <p14:creationId xmlns:p14="http://schemas.microsoft.com/office/powerpoint/2010/main" val="2254728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8D7FF"/>
        </a:solidFill>
        <a:effectLst/>
      </p:bgPr>
    </p:bg>
    <p:spTree>
      <p:nvGrpSpPr>
        <p:cNvPr id="1" name=""/>
        <p:cNvGrpSpPr/>
        <p:nvPr/>
      </p:nvGrpSpPr>
      <p:grpSpPr>
        <a:xfrm>
          <a:off x="0" y="0"/>
          <a:ext cx="0" cy="0"/>
          <a:chOff x="0" y="0"/>
          <a:chExt cx="0" cy="0"/>
        </a:xfrm>
      </p:grpSpPr>
      <p:sp>
        <p:nvSpPr>
          <p:cNvPr id="6" name="TextBox 5"/>
          <p:cNvSpPr txBox="1"/>
          <p:nvPr/>
        </p:nvSpPr>
        <p:spPr>
          <a:xfrm>
            <a:off x="731519" y="1352146"/>
            <a:ext cx="13661814" cy="10956846"/>
          </a:xfrm>
          <a:prstGeom prst="rect">
            <a:avLst/>
          </a:prstGeom>
          <a:noFill/>
        </p:spPr>
        <p:txBody>
          <a:bodyPr wrap="square" rtlCol="0">
            <a:spAutoFit/>
          </a:bodyPr>
          <a:lstStyle/>
          <a:p>
            <a:endParaRPr lang="en-US" sz="4000" dirty="0">
              <a:solidFill>
                <a:srgbClr val="004479"/>
              </a:solidFill>
              <a:latin typeface="Georgia" charset="0"/>
              <a:ea typeface="Georgia" charset="0"/>
              <a:cs typeface="Georgia" charset="0"/>
            </a:endParaRPr>
          </a:p>
          <a:p>
            <a:pPr marL="571500" indent="-571500">
              <a:buFont typeface="Arial" panose="020B0604020202020204" pitchFamily="34" charset="0"/>
              <a:buChar char="•"/>
            </a:pPr>
            <a:r>
              <a:rPr lang="en-US" sz="3000" dirty="0" smtClean="0">
                <a:solidFill>
                  <a:srgbClr val="004479"/>
                </a:solidFill>
                <a:latin typeface="Georgia" charset="0"/>
                <a:ea typeface="Georgia" charset="0"/>
                <a:cs typeface="Georgia" charset="0"/>
              </a:rPr>
              <a:t>Search county, state &amp; federal court records; contact state Attorneys General and Secretaries of State offices; investigate local newspaper reports.</a:t>
            </a:r>
          </a:p>
          <a:p>
            <a:endParaRPr lang="en-US" sz="2000" dirty="0" smtClean="0">
              <a:solidFill>
                <a:srgbClr val="004479"/>
              </a:solidFill>
              <a:latin typeface="Georgia" charset="0"/>
              <a:ea typeface="Georgia" charset="0"/>
              <a:cs typeface="Georgia" charset="0"/>
            </a:endParaRPr>
          </a:p>
          <a:p>
            <a:pPr marL="571500" indent="-571500">
              <a:buFont typeface="Arial" panose="020B0604020202020204" pitchFamily="34" charset="0"/>
              <a:buChar char="•"/>
            </a:pPr>
            <a:r>
              <a:rPr lang="en-US" sz="3000" dirty="0" smtClean="0">
                <a:solidFill>
                  <a:srgbClr val="004479"/>
                </a:solidFill>
                <a:latin typeface="Georgia" charset="0"/>
                <a:ea typeface="Georgia" charset="0"/>
                <a:cs typeface="Georgia" charset="0"/>
              </a:rPr>
              <a:t>Heritage Voter Fraud Database documents 1,071 proven incidents of election fraud ranging from one illegal vote to hundreds, </a:t>
            </a:r>
            <a:r>
              <a:rPr lang="en-US" sz="3000" dirty="0">
                <a:solidFill>
                  <a:srgbClr val="004479"/>
                </a:solidFill>
                <a:latin typeface="Georgia" charset="0"/>
                <a:ea typeface="Georgia" charset="0"/>
                <a:cs typeface="Georgia" charset="0"/>
              </a:rPr>
              <a:t>and resulting in </a:t>
            </a:r>
            <a:r>
              <a:rPr lang="en-US" sz="3000" dirty="0" smtClean="0">
                <a:solidFill>
                  <a:srgbClr val="004479"/>
                </a:solidFill>
                <a:latin typeface="Georgia" charset="0"/>
                <a:ea typeface="Georgia" charset="0"/>
                <a:cs typeface="Georgia" charset="0"/>
              </a:rPr>
              <a:t>the </a:t>
            </a:r>
            <a:r>
              <a:rPr lang="en-US" sz="3000" dirty="0">
                <a:solidFill>
                  <a:srgbClr val="004479"/>
                </a:solidFill>
                <a:latin typeface="Georgia" charset="0"/>
                <a:ea typeface="Georgia" charset="0"/>
                <a:cs typeface="Georgia" charset="0"/>
              </a:rPr>
              <a:t>disenfranchisement of thousands of lawful voters</a:t>
            </a:r>
            <a:r>
              <a:rPr lang="en-US" sz="3000" dirty="0" smtClean="0">
                <a:solidFill>
                  <a:srgbClr val="004479"/>
                </a:solidFill>
                <a:latin typeface="Georgia" charset="0"/>
                <a:ea typeface="Georgia" charset="0"/>
                <a:cs typeface="Georgia" charset="0"/>
              </a:rPr>
              <a:t>.</a:t>
            </a:r>
          </a:p>
          <a:p>
            <a:endParaRPr lang="en-US" sz="3000" dirty="0" smtClean="0">
              <a:solidFill>
                <a:srgbClr val="004479"/>
              </a:solidFill>
              <a:latin typeface="Georgia" charset="0"/>
              <a:ea typeface="Georgia" charset="0"/>
              <a:cs typeface="Georgia" charset="0"/>
            </a:endParaRPr>
          </a:p>
          <a:p>
            <a:pPr marL="1668780" lvl="2" indent="-571500">
              <a:buFont typeface="Wingdings" panose="05000000000000000000" pitchFamily="2" charset="2"/>
              <a:buChar char="Ø"/>
            </a:pPr>
            <a:r>
              <a:rPr lang="en-US" sz="3000" dirty="0" smtClean="0">
                <a:solidFill>
                  <a:srgbClr val="004479"/>
                </a:solidFill>
                <a:latin typeface="Georgia" charset="0"/>
                <a:ea typeface="Georgia" charset="0"/>
                <a:cs typeface="Georgia" charset="0"/>
              </a:rPr>
              <a:t>938 Criminal Convictions</a:t>
            </a:r>
          </a:p>
          <a:p>
            <a:pPr marL="1668780" lvl="2" indent="-571500">
              <a:buFont typeface="Wingdings" panose="05000000000000000000" pitchFamily="2" charset="2"/>
              <a:buChar char="Ø"/>
            </a:pPr>
            <a:r>
              <a:rPr lang="en-US" sz="3000" dirty="0" smtClean="0">
                <a:solidFill>
                  <a:srgbClr val="004479"/>
                </a:solidFill>
                <a:latin typeface="Georgia" charset="0"/>
                <a:ea typeface="Georgia" charset="0"/>
                <a:cs typeface="Georgia" charset="0"/>
              </a:rPr>
              <a:t>43 Civil Penalties</a:t>
            </a:r>
          </a:p>
          <a:p>
            <a:pPr marL="1668780" lvl="2" indent="-571500">
              <a:buFont typeface="Wingdings" panose="05000000000000000000" pitchFamily="2" charset="2"/>
              <a:buChar char="Ø"/>
            </a:pPr>
            <a:r>
              <a:rPr lang="en-US" sz="3000" dirty="0" smtClean="0">
                <a:solidFill>
                  <a:srgbClr val="004479"/>
                </a:solidFill>
                <a:latin typeface="Georgia" charset="0"/>
                <a:ea typeface="Georgia" charset="0"/>
                <a:cs typeface="Georgia" charset="0"/>
              </a:rPr>
              <a:t>74 Diversion Programs</a:t>
            </a:r>
          </a:p>
          <a:p>
            <a:pPr marL="1668780" lvl="2" indent="-571500">
              <a:buFont typeface="Wingdings" panose="05000000000000000000" pitchFamily="2" charset="2"/>
              <a:buChar char="Ø"/>
            </a:pPr>
            <a:r>
              <a:rPr lang="en-US" sz="3000" dirty="0" smtClean="0">
                <a:solidFill>
                  <a:srgbClr val="004479"/>
                </a:solidFill>
                <a:latin typeface="Georgia" charset="0"/>
                <a:ea typeface="Georgia" charset="0"/>
                <a:cs typeface="Georgia" charset="0"/>
              </a:rPr>
              <a:t>8 Judicial Findings</a:t>
            </a:r>
          </a:p>
          <a:p>
            <a:pPr marL="1668780" lvl="2" indent="-571500">
              <a:buFont typeface="Wingdings" panose="05000000000000000000" pitchFamily="2" charset="2"/>
              <a:buChar char="Ø"/>
            </a:pPr>
            <a:r>
              <a:rPr lang="en-US" sz="3000" dirty="0" smtClean="0">
                <a:solidFill>
                  <a:srgbClr val="004479"/>
                </a:solidFill>
                <a:latin typeface="Georgia" charset="0"/>
                <a:ea typeface="Georgia" charset="0"/>
                <a:cs typeface="Georgia" charset="0"/>
              </a:rPr>
              <a:t>8 Official Findings	</a:t>
            </a:r>
          </a:p>
          <a:p>
            <a:pPr marL="571500" indent="-571500">
              <a:buFont typeface="Arial" panose="020B0604020202020204" pitchFamily="34" charset="0"/>
              <a:buChar char="•"/>
            </a:pPr>
            <a:endParaRPr lang="en-US" sz="3800" dirty="0">
              <a:solidFill>
                <a:srgbClr val="004479"/>
              </a:solidFill>
              <a:latin typeface="Georgia" charset="0"/>
              <a:ea typeface="Georgia" charset="0"/>
              <a:cs typeface="Georgia" charset="0"/>
            </a:endParaRPr>
          </a:p>
          <a:p>
            <a:r>
              <a:rPr lang="en-US" sz="3800" dirty="0" smtClean="0">
                <a:solidFill>
                  <a:srgbClr val="004479"/>
                </a:solidFill>
                <a:latin typeface="Georgia" charset="0"/>
                <a:ea typeface="Georgia" charset="0"/>
                <a:cs typeface="Georgia" charset="0"/>
              </a:rPr>
              <a:t> </a:t>
            </a:r>
          </a:p>
          <a:p>
            <a:endParaRPr lang="en-US" sz="4000" dirty="0">
              <a:solidFill>
                <a:srgbClr val="004479"/>
              </a:solidFill>
              <a:latin typeface="Georgia" charset="0"/>
              <a:ea typeface="Georgia" charset="0"/>
              <a:cs typeface="Georgia" charset="0"/>
            </a:endParaRPr>
          </a:p>
          <a:p>
            <a:endParaRPr lang="en-US" sz="4000" dirty="0" smtClean="0">
              <a:solidFill>
                <a:srgbClr val="004479"/>
              </a:solidFill>
              <a:latin typeface="Georgia" charset="0"/>
              <a:ea typeface="Georgia" charset="0"/>
              <a:cs typeface="Georgia" charset="0"/>
            </a:endParaRPr>
          </a:p>
          <a:p>
            <a:endParaRPr lang="en-US" sz="4000" dirty="0">
              <a:solidFill>
                <a:srgbClr val="004479"/>
              </a:solidFill>
              <a:latin typeface="Georgia" charset="0"/>
              <a:ea typeface="Georgia" charset="0"/>
              <a:cs typeface="Georgia" charset="0"/>
            </a:endParaRPr>
          </a:p>
          <a:p>
            <a:endParaRPr lang="en-US" sz="4000" dirty="0" smtClean="0">
              <a:solidFill>
                <a:srgbClr val="004479"/>
              </a:solidFill>
              <a:latin typeface="Georgia" charset="0"/>
              <a:ea typeface="Georgia" charset="0"/>
              <a:cs typeface="Georgia" charset="0"/>
            </a:endParaRPr>
          </a:p>
          <a:p>
            <a:endParaRPr lang="en-US" sz="4000" dirty="0">
              <a:solidFill>
                <a:srgbClr val="004479"/>
              </a:solidFill>
              <a:latin typeface="Georgia" charset="0"/>
              <a:ea typeface="Georgia" charset="0"/>
              <a:cs typeface="Georgia" charset="0"/>
            </a:endParaRPr>
          </a:p>
          <a:p>
            <a:endParaRPr lang="en-US" sz="4000" dirty="0">
              <a:solidFill>
                <a:srgbClr val="004479"/>
              </a:solidFill>
              <a:latin typeface="Georgia" charset="0"/>
              <a:ea typeface="Georgia" charset="0"/>
              <a:cs typeface="Georgia" charset="0"/>
            </a:endParaRPr>
          </a:p>
        </p:txBody>
      </p:sp>
      <p:sp>
        <p:nvSpPr>
          <p:cNvPr id="2" name="TextBox 1"/>
          <p:cNvSpPr txBox="1"/>
          <p:nvPr/>
        </p:nvSpPr>
        <p:spPr>
          <a:xfrm>
            <a:off x="460585" y="149234"/>
            <a:ext cx="13407411" cy="1785104"/>
          </a:xfrm>
          <a:prstGeom prst="rect">
            <a:avLst/>
          </a:prstGeom>
          <a:noFill/>
        </p:spPr>
        <p:txBody>
          <a:bodyPr wrap="square" rtlCol="0">
            <a:spAutoFit/>
          </a:bodyPr>
          <a:lstStyle/>
          <a:p>
            <a:pPr algn="ctr"/>
            <a:r>
              <a:rPr lang="en-US" sz="5500" dirty="0" smtClean="0">
                <a:solidFill>
                  <a:srgbClr val="004479"/>
                </a:solidFill>
                <a:latin typeface="Georgia" panose="02040502050405020303" pitchFamily="18" charset="0"/>
              </a:rPr>
              <a:t>Heritage Election Fraud Database</a:t>
            </a:r>
            <a:endParaRPr lang="en-US" sz="5500" dirty="0">
              <a:solidFill>
                <a:srgbClr val="004479"/>
              </a:solidFill>
              <a:latin typeface="Georgia" panose="02040502050405020303" pitchFamily="18" charset="0"/>
            </a:endParaRPr>
          </a:p>
          <a:p>
            <a:pPr algn="ctr"/>
            <a:r>
              <a:rPr lang="en-US" sz="5500" dirty="0" smtClean="0">
                <a:solidFill>
                  <a:srgbClr val="C00000"/>
                </a:solidFill>
                <a:latin typeface="Georgia" panose="02040502050405020303" pitchFamily="18" charset="0"/>
              </a:rPr>
              <a:t>heritage.org/voterfraud</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2318761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8D7FF"/>
        </a:solidFill>
        <a:effectLst/>
      </p:bgPr>
    </p:bg>
    <p:spTree>
      <p:nvGrpSpPr>
        <p:cNvPr id="1" name=""/>
        <p:cNvGrpSpPr/>
        <p:nvPr/>
      </p:nvGrpSpPr>
      <p:grpSpPr>
        <a:xfrm>
          <a:off x="0" y="0"/>
          <a:ext cx="0" cy="0"/>
          <a:chOff x="0" y="0"/>
          <a:chExt cx="0" cy="0"/>
        </a:xfrm>
      </p:grpSpPr>
      <p:sp>
        <p:nvSpPr>
          <p:cNvPr id="6" name="TextBox 5"/>
          <p:cNvSpPr txBox="1"/>
          <p:nvPr/>
        </p:nvSpPr>
        <p:spPr>
          <a:xfrm>
            <a:off x="731519" y="1352146"/>
            <a:ext cx="13661814" cy="11110734"/>
          </a:xfrm>
          <a:prstGeom prst="rect">
            <a:avLst/>
          </a:prstGeom>
          <a:noFill/>
        </p:spPr>
        <p:txBody>
          <a:bodyPr wrap="square" rtlCol="0">
            <a:spAutoFit/>
          </a:bodyPr>
          <a:lstStyle/>
          <a:p>
            <a:endParaRPr lang="en-US" sz="4000" dirty="0">
              <a:solidFill>
                <a:srgbClr val="004479"/>
              </a:solidFill>
              <a:latin typeface="Georgia" charset="0"/>
              <a:ea typeface="Georgia" charset="0"/>
              <a:cs typeface="Georgia" charset="0"/>
            </a:endParaRPr>
          </a:p>
          <a:p>
            <a:pPr marL="571500" indent="-571500">
              <a:buFont typeface="Arial" panose="020B0604020202020204" pitchFamily="34" charset="0"/>
              <a:buChar char="•"/>
            </a:pPr>
            <a:r>
              <a:rPr lang="en-US" sz="2000" dirty="0" smtClean="0">
                <a:solidFill>
                  <a:srgbClr val="004479"/>
                </a:solidFill>
                <a:latin typeface="Georgia" charset="0"/>
                <a:ea typeface="Georgia" charset="0"/>
                <a:cs typeface="Georgia" charset="0"/>
              </a:rPr>
              <a:t>Examples of some of the cases in the database that illustrate the many different ways fraud  is committed are in the following slides.</a:t>
            </a:r>
          </a:p>
          <a:p>
            <a:pPr marL="571500" indent="-571500">
              <a:buFont typeface="Arial" panose="020B0604020202020204" pitchFamily="34" charset="0"/>
              <a:buChar char="•"/>
            </a:pPr>
            <a:endParaRPr lang="en-US" sz="2000" dirty="0">
              <a:solidFill>
                <a:srgbClr val="004479"/>
              </a:solidFill>
              <a:latin typeface="Georgia" charset="0"/>
              <a:ea typeface="Georgia" charset="0"/>
              <a:cs typeface="Georgia" charset="0"/>
            </a:endParaRPr>
          </a:p>
          <a:p>
            <a:pPr marL="571500" indent="-571500">
              <a:buFont typeface="Arial" panose="020B0604020202020204" pitchFamily="34" charset="0"/>
              <a:buChar char="•"/>
            </a:pPr>
            <a:r>
              <a:rPr lang="en-US" sz="2000" dirty="0" smtClean="0">
                <a:solidFill>
                  <a:srgbClr val="004479"/>
                </a:solidFill>
                <a:latin typeface="Georgia" charset="0"/>
                <a:ea typeface="Georgia" charset="0"/>
                <a:cs typeface="Georgia" charset="0"/>
              </a:rPr>
              <a:t>The database is not a comprehensive listing because of the difficulty of obtaining information on unreported cases; there is no central source for information on election fraud; we continue to add cases every day as we find them.</a:t>
            </a:r>
          </a:p>
          <a:p>
            <a:pPr marL="571500" indent="-571500">
              <a:buFont typeface="Arial" panose="020B0604020202020204" pitchFamily="34" charset="0"/>
              <a:buChar char="•"/>
            </a:pPr>
            <a:endParaRPr lang="en-US" sz="2000" dirty="0">
              <a:solidFill>
                <a:srgbClr val="004479"/>
              </a:solidFill>
              <a:latin typeface="Georgia" charset="0"/>
              <a:ea typeface="Georgia" charset="0"/>
              <a:cs typeface="Georgia" charset="0"/>
            </a:endParaRPr>
          </a:p>
          <a:p>
            <a:pPr marL="571500" indent="-571500">
              <a:buFont typeface="Arial" panose="020B0604020202020204" pitchFamily="34" charset="0"/>
              <a:buChar char="•"/>
            </a:pPr>
            <a:r>
              <a:rPr lang="en-US" sz="2000" dirty="0" smtClean="0">
                <a:solidFill>
                  <a:srgbClr val="004479"/>
                </a:solidFill>
                <a:latin typeface="Georgia" charset="0"/>
                <a:ea typeface="Georgia" charset="0"/>
                <a:cs typeface="Georgia" charset="0"/>
              </a:rPr>
              <a:t>There are many potential cases of election fraud that are not prosecuted and are thus not in the database; the Public Interest Legal Foundation, for example, recently released a report on 5,556 noncitizens removed from voter rolls in Virginia, after casting 7,474 ballots.  No information on these voters was sent to law enforcement for investigation and possible prosecution despite the fact that it is a felony for a noncitizen to </a:t>
            </a:r>
            <a:r>
              <a:rPr lang="en-US" sz="2000" dirty="0">
                <a:solidFill>
                  <a:srgbClr val="004479"/>
                </a:solidFill>
                <a:latin typeface="Georgia" charset="0"/>
                <a:ea typeface="Georgia" charset="0"/>
                <a:cs typeface="Georgia" charset="0"/>
              </a:rPr>
              <a:t>r</a:t>
            </a:r>
            <a:r>
              <a:rPr lang="en-US" sz="2000" dirty="0" smtClean="0">
                <a:solidFill>
                  <a:srgbClr val="004479"/>
                </a:solidFill>
                <a:latin typeface="Georgia" charset="0"/>
                <a:ea typeface="Georgia" charset="0"/>
                <a:cs typeface="Georgia" charset="0"/>
              </a:rPr>
              <a:t>egister or vote.  </a:t>
            </a:r>
            <a:r>
              <a:rPr lang="en-US" sz="2000" i="1" dirty="0" smtClean="0">
                <a:solidFill>
                  <a:srgbClr val="004479"/>
                </a:solidFill>
                <a:latin typeface="Georgia" charset="0"/>
                <a:ea typeface="Georgia" charset="0"/>
                <a:cs typeface="Georgia" charset="0"/>
              </a:rPr>
              <a:t>See</a:t>
            </a:r>
            <a:r>
              <a:rPr lang="en-US" sz="2000" dirty="0" smtClean="0">
                <a:solidFill>
                  <a:srgbClr val="004479"/>
                </a:solidFill>
                <a:latin typeface="Georgia" charset="0"/>
                <a:ea typeface="Georgia" charset="0"/>
                <a:cs typeface="Georgia" charset="0"/>
              </a:rPr>
              <a:t> “Alien Invasion II,” Public Interest Legal Foundation (May 2017).</a:t>
            </a:r>
          </a:p>
          <a:p>
            <a:pPr marL="571500" indent="-571500">
              <a:buFont typeface="Arial" panose="020B0604020202020204" pitchFamily="34" charset="0"/>
              <a:buChar char="•"/>
            </a:pPr>
            <a:endParaRPr lang="en-US" sz="2000" dirty="0">
              <a:solidFill>
                <a:srgbClr val="004479"/>
              </a:solidFill>
              <a:latin typeface="Georgia" charset="0"/>
              <a:ea typeface="Georgia" charset="0"/>
              <a:cs typeface="Georgia" charset="0"/>
            </a:endParaRPr>
          </a:p>
          <a:p>
            <a:pPr marL="571500" indent="-571500">
              <a:buFont typeface="Arial" panose="020B0604020202020204" pitchFamily="34" charset="0"/>
              <a:buChar char="•"/>
            </a:pPr>
            <a:r>
              <a:rPr lang="en-US" sz="2000" dirty="0" smtClean="0">
                <a:solidFill>
                  <a:srgbClr val="004479"/>
                </a:solidFill>
                <a:latin typeface="Georgia" charset="0"/>
                <a:ea typeface="Georgia" charset="0"/>
                <a:cs typeface="Georgia" charset="0"/>
              </a:rPr>
              <a:t>Similarly, a 2005 GAO report found that up to 3 percent of the 30,000 individuals called for jury duty from voter registration rolls over a two-year period in one federal district court were not U.S. citizens.  Yet election officials were apparently not notified and the U.S. Justice Department did not investigate these individuals to determine if they had violated the federal law banning noncitizens from registering.  </a:t>
            </a:r>
            <a:r>
              <a:rPr lang="en-US" sz="2000" dirty="0" smtClean="0">
                <a:solidFill>
                  <a:srgbClr val="004479"/>
                </a:solidFill>
                <a:latin typeface="Georgia" panose="02040502050405020303" pitchFamily="18" charset="0"/>
                <a:ea typeface="Georgia" charset="0"/>
                <a:cs typeface="Georgia" charset="0"/>
              </a:rPr>
              <a:t>See </a:t>
            </a:r>
            <a:r>
              <a:rPr lang="en-US" sz="2000" dirty="0" smtClean="0">
                <a:solidFill>
                  <a:srgbClr val="004479"/>
                </a:solidFill>
                <a:latin typeface="Georgia" panose="02040502050405020303" pitchFamily="18" charset="0"/>
              </a:rPr>
              <a:t>Gov't </a:t>
            </a:r>
            <a:r>
              <a:rPr lang="en-US" sz="2000" dirty="0">
                <a:solidFill>
                  <a:srgbClr val="004479"/>
                </a:solidFill>
                <a:latin typeface="Georgia" panose="02040502050405020303" pitchFamily="18" charset="0"/>
              </a:rPr>
              <a:t>Accountability Office, </a:t>
            </a:r>
            <a:r>
              <a:rPr lang="en-US" sz="2000" i="1" dirty="0">
                <a:solidFill>
                  <a:srgbClr val="004479"/>
                </a:solidFill>
                <a:latin typeface="Georgia" panose="02040502050405020303" pitchFamily="18" charset="0"/>
              </a:rPr>
              <a:t>Elections: Additional Data Could Help State and Local Election Officials Maintain Accurate Voter Registration Lists</a:t>
            </a:r>
            <a:r>
              <a:rPr lang="en-US" sz="2000" dirty="0">
                <a:solidFill>
                  <a:srgbClr val="004479"/>
                </a:solidFill>
                <a:latin typeface="Georgia" panose="02040502050405020303" pitchFamily="18" charset="0"/>
              </a:rPr>
              <a:t> 42 (2005).</a:t>
            </a:r>
            <a:endParaRPr lang="en-US" sz="2000" dirty="0" smtClean="0">
              <a:solidFill>
                <a:srgbClr val="004479"/>
              </a:solidFill>
              <a:latin typeface="Georgia" panose="02040502050405020303" pitchFamily="18" charset="0"/>
              <a:ea typeface="Georgia" charset="0"/>
              <a:cs typeface="Georgia" charset="0"/>
            </a:endParaRPr>
          </a:p>
          <a:p>
            <a:pPr marL="571500" indent="-571500">
              <a:buFont typeface="Arial" panose="020B0604020202020204" pitchFamily="34" charset="0"/>
              <a:buChar char="•"/>
            </a:pPr>
            <a:endParaRPr lang="en-US" sz="3800" dirty="0">
              <a:solidFill>
                <a:srgbClr val="004479"/>
              </a:solidFill>
              <a:latin typeface="Georgia" charset="0"/>
              <a:ea typeface="Georgia" charset="0"/>
              <a:cs typeface="Georgia" charset="0"/>
            </a:endParaRPr>
          </a:p>
          <a:p>
            <a:r>
              <a:rPr lang="en-US" sz="3800" dirty="0" smtClean="0">
                <a:solidFill>
                  <a:srgbClr val="004479"/>
                </a:solidFill>
                <a:latin typeface="Georgia" charset="0"/>
                <a:ea typeface="Georgia" charset="0"/>
                <a:cs typeface="Georgia" charset="0"/>
              </a:rPr>
              <a:t> </a:t>
            </a:r>
          </a:p>
          <a:p>
            <a:endParaRPr lang="en-US" sz="4000" dirty="0">
              <a:solidFill>
                <a:srgbClr val="004479"/>
              </a:solidFill>
              <a:latin typeface="Georgia" charset="0"/>
              <a:ea typeface="Georgia" charset="0"/>
              <a:cs typeface="Georgia" charset="0"/>
            </a:endParaRPr>
          </a:p>
          <a:p>
            <a:endParaRPr lang="en-US" sz="4000" dirty="0" smtClean="0">
              <a:solidFill>
                <a:srgbClr val="004479"/>
              </a:solidFill>
              <a:latin typeface="Georgia" charset="0"/>
              <a:ea typeface="Georgia" charset="0"/>
              <a:cs typeface="Georgia" charset="0"/>
            </a:endParaRPr>
          </a:p>
          <a:p>
            <a:endParaRPr lang="en-US" sz="4000" dirty="0">
              <a:solidFill>
                <a:srgbClr val="004479"/>
              </a:solidFill>
              <a:latin typeface="Georgia" charset="0"/>
              <a:ea typeface="Georgia" charset="0"/>
              <a:cs typeface="Georgia" charset="0"/>
            </a:endParaRPr>
          </a:p>
          <a:p>
            <a:endParaRPr lang="en-US" sz="4000" dirty="0" smtClean="0">
              <a:solidFill>
                <a:srgbClr val="004479"/>
              </a:solidFill>
              <a:latin typeface="Georgia" charset="0"/>
              <a:ea typeface="Georgia" charset="0"/>
              <a:cs typeface="Georgia" charset="0"/>
            </a:endParaRPr>
          </a:p>
          <a:p>
            <a:endParaRPr lang="en-US" sz="4000" dirty="0">
              <a:solidFill>
                <a:srgbClr val="004479"/>
              </a:solidFill>
              <a:latin typeface="Georgia" charset="0"/>
              <a:ea typeface="Georgia" charset="0"/>
              <a:cs typeface="Georgia" charset="0"/>
            </a:endParaRPr>
          </a:p>
          <a:p>
            <a:endParaRPr lang="en-US" sz="4000" dirty="0">
              <a:solidFill>
                <a:srgbClr val="004479"/>
              </a:solidFill>
              <a:latin typeface="Georgia" charset="0"/>
              <a:ea typeface="Georgia" charset="0"/>
              <a:cs typeface="Georgia" charset="0"/>
            </a:endParaRPr>
          </a:p>
        </p:txBody>
      </p:sp>
      <p:sp>
        <p:nvSpPr>
          <p:cNvPr id="2" name="TextBox 1"/>
          <p:cNvSpPr txBox="1"/>
          <p:nvPr/>
        </p:nvSpPr>
        <p:spPr>
          <a:xfrm>
            <a:off x="460585" y="149234"/>
            <a:ext cx="13407411" cy="1785104"/>
          </a:xfrm>
          <a:prstGeom prst="rect">
            <a:avLst/>
          </a:prstGeom>
          <a:noFill/>
        </p:spPr>
        <p:txBody>
          <a:bodyPr wrap="square" rtlCol="0">
            <a:spAutoFit/>
          </a:bodyPr>
          <a:lstStyle/>
          <a:p>
            <a:pPr algn="ctr"/>
            <a:r>
              <a:rPr lang="en-US" sz="5500" dirty="0" smtClean="0">
                <a:solidFill>
                  <a:srgbClr val="004479"/>
                </a:solidFill>
                <a:latin typeface="Georgia" panose="02040502050405020303" pitchFamily="18" charset="0"/>
              </a:rPr>
              <a:t>Heritage Election Fraud Database</a:t>
            </a:r>
            <a:endParaRPr lang="en-US" sz="5500" dirty="0">
              <a:solidFill>
                <a:srgbClr val="004479"/>
              </a:solidFill>
              <a:latin typeface="Georgia" panose="02040502050405020303" pitchFamily="18" charset="0"/>
            </a:endParaRPr>
          </a:p>
          <a:p>
            <a:pPr algn="ctr"/>
            <a:r>
              <a:rPr lang="en-US" sz="5500" dirty="0" smtClean="0">
                <a:solidFill>
                  <a:srgbClr val="C00000"/>
                </a:solidFill>
                <a:latin typeface="Georgia" panose="02040502050405020303" pitchFamily="18" charset="0"/>
              </a:rPr>
              <a:t>heritage.org/voterfraud</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11057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False Registrations</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1246495"/>
          </a:xfrm>
          <a:prstGeom prst="rect">
            <a:avLst/>
          </a:prstGeom>
          <a:noFill/>
        </p:spPr>
        <p:txBody>
          <a:bodyPr wrap="square" rtlCol="0">
            <a:spAutoFit/>
          </a:bodyPr>
          <a:lstStyle/>
          <a:p>
            <a:r>
              <a:rPr lang="en-US" sz="2500" dirty="0">
                <a:solidFill>
                  <a:srgbClr val="004479"/>
                </a:solidFill>
              </a:rPr>
              <a:t>Voting under fraudulent voter registrations that either use a phony name and a real or fake address or claim residence in a particular jurisdiction where the registered voter does not actually live and is not entitled to vote.</a:t>
            </a:r>
          </a:p>
        </p:txBody>
      </p:sp>
      <p:sp>
        <p:nvSpPr>
          <p:cNvPr id="8" name="TextBox 7"/>
          <p:cNvSpPr txBox="1"/>
          <p:nvPr/>
        </p:nvSpPr>
        <p:spPr>
          <a:xfrm>
            <a:off x="1273629" y="2623096"/>
            <a:ext cx="5567919" cy="4579715"/>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California</a:t>
            </a:r>
          </a:p>
          <a:p>
            <a:r>
              <a:rPr lang="en-US" sz="2000" b="1" dirty="0">
                <a:solidFill>
                  <a:srgbClr val="004479"/>
                </a:solidFill>
              </a:rPr>
              <a:t>Year: </a:t>
            </a:r>
            <a:r>
              <a:rPr lang="en-US" sz="2000" b="1" dirty="0" smtClean="0">
                <a:solidFill>
                  <a:srgbClr val="004479"/>
                </a:solidFill>
              </a:rPr>
              <a:t>2000</a:t>
            </a:r>
            <a:endParaRPr lang="en-US" sz="2000" b="1" dirty="0">
              <a:solidFill>
                <a:srgbClr val="004479"/>
              </a:solidFill>
            </a:endParaRPr>
          </a:p>
          <a:p>
            <a:endParaRPr lang="en-US" dirty="0"/>
          </a:p>
          <a:p>
            <a:pPr marL="342900" indent="-342900">
              <a:buFont typeface="Arial" panose="020B0604020202020204" pitchFamily="34" charset="0"/>
              <a:buChar char="•"/>
            </a:pPr>
            <a:r>
              <a:rPr lang="en-US" sz="2000" dirty="0">
                <a:solidFill>
                  <a:srgbClr val="004479"/>
                </a:solidFill>
              </a:rPr>
              <a:t>Edward </a:t>
            </a:r>
            <a:r>
              <a:rPr lang="en-US" sz="2000" dirty="0">
                <a:solidFill>
                  <a:srgbClr val="004479"/>
                </a:solidFill>
              </a:rPr>
              <a:t>Barquet</a:t>
            </a:r>
            <a:r>
              <a:rPr lang="en-US" sz="2000" dirty="0">
                <a:solidFill>
                  <a:srgbClr val="004479"/>
                </a:solidFill>
              </a:rPr>
              <a:t> and Michelle </a:t>
            </a:r>
            <a:r>
              <a:rPr lang="en-US" sz="2000" dirty="0" smtClean="0">
                <a:solidFill>
                  <a:srgbClr val="004479"/>
                </a:solidFill>
              </a:rPr>
              <a:t>Corrall</a:t>
            </a:r>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GOP </a:t>
            </a:r>
            <a:r>
              <a:rPr lang="en-US" sz="2000" dirty="0">
                <a:solidFill>
                  <a:srgbClr val="004479"/>
                </a:solidFill>
              </a:rPr>
              <a:t>voter registration employees during the </a:t>
            </a:r>
            <a:r>
              <a:rPr lang="en-US" sz="2000" dirty="0" smtClean="0">
                <a:solidFill>
                  <a:srgbClr val="004479"/>
                </a:solidFill>
              </a:rPr>
              <a:t>2000 general election</a:t>
            </a:r>
          </a:p>
          <a:p>
            <a:pPr marL="342900" indent="-342900">
              <a:buFont typeface="Arial" panose="020B0604020202020204" pitchFamily="34" charset="0"/>
              <a:buChar char="•"/>
            </a:pPr>
            <a:r>
              <a:rPr lang="en-US" sz="2000" dirty="0">
                <a:solidFill>
                  <a:srgbClr val="004479"/>
                </a:solidFill>
              </a:rPr>
              <a:t>S</a:t>
            </a:r>
            <a:r>
              <a:rPr lang="en-US" sz="2000" dirty="0" smtClean="0">
                <a:solidFill>
                  <a:srgbClr val="004479"/>
                </a:solidFill>
              </a:rPr>
              <a:t>ought </a:t>
            </a:r>
            <a:r>
              <a:rPr lang="en-US" sz="2000" dirty="0">
                <a:solidFill>
                  <a:srgbClr val="004479"/>
                </a:solidFill>
              </a:rPr>
              <a:t>to capitalize on a $4 bounty for each Republican </a:t>
            </a:r>
            <a:r>
              <a:rPr lang="en-US" sz="2000" dirty="0" smtClean="0">
                <a:solidFill>
                  <a:srgbClr val="004479"/>
                </a:solidFill>
              </a:rPr>
              <a:t>voter successfully registered.</a:t>
            </a:r>
          </a:p>
          <a:p>
            <a:pPr marL="342900" indent="-342900">
              <a:buFont typeface="Arial" panose="020B0604020202020204" pitchFamily="34" charset="0"/>
              <a:buChar char="•"/>
            </a:pPr>
            <a:r>
              <a:rPr lang="en-US" sz="2000" dirty="0">
                <a:solidFill>
                  <a:srgbClr val="004479"/>
                </a:solidFill>
              </a:rPr>
              <a:t>S</a:t>
            </a:r>
            <a:r>
              <a:rPr lang="en-US" sz="2000" dirty="0" smtClean="0">
                <a:solidFill>
                  <a:srgbClr val="004479"/>
                </a:solidFill>
              </a:rPr>
              <a:t>ubmitted </a:t>
            </a:r>
            <a:r>
              <a:rPr lang="en-US" sz="2000" dirty="0">
                <a:solidFill>
                  <a:srgbClr val="004479"/>
                </a:solidFill>
              </a:rPr>
              <a:t>multiple </a:t>
            </a:r>
            <a:r>
              <a:rPr lang="en-US" sz="2000" dirty="0" smtClean="0">
                <a:solidFill>
                  <a:srgbClr val="004479"/>
                </a:solidFill>
              </a:rPr>
              <a:t>fraudulent registrations</a:t>
            </a:r>
            <a:r>
              <a:rPr lang="en-US" sz="2000" dirty="0">
                <a:solidFill>
                  <a:srgbClr val="004479"/>
                </a:solidFill>
              </a:rPr>
              <a:t>, which included false information and forged signatures.</a:t>
            </a:r>
          </a:p>
          <a:p>
            <a:pPr marL="342900" indent="-342900">
              <a:buFont typeface="Arial" panose="020B0604020202020204" pitchFamily="34" charset="0"/>
              <a:buChar char="•"/>
            </a:pPr>
            <a:r>
              <a:rPr lang="en-US" sz="2000" dirty="0" smtClean="0">
                <a:solidFill>
                  <a:srgbClr val="004479"/>
                </a:solidFill>
              </a:rPr>
              <a:t>Pleaded guilty; each sentenced to serve </a:t>
            </a:r>
            <a:r>
              <a:rPr lang="en-US" sz="2000" dirty="0">
                <a:solidFill>
                  <a:srgbClr val="004479"/>
                </a:solidFill>
              </a:rPr>
              <a:t>four months in jail </a:t>
            </a:r>
            <a:r>
              <a:rPr lang="en-US" sz="2000" dirty="0" smtClean="0">
                <a:solidFill>
                  <a:srgbClr val="004479"/>
                </a:solidFill>
              </a:rPr>
              <a:t>and a </a:t>
            </a:r>
            <a:r>
              <a:rPr lang="en-US" sz="2000" dirty="0">
                <a:solidFill>
                  <a:srgbClr val="004479"/>
                </a:solidFill>
              </a:rPr>
              <a:t>$220 fine, followed by five </a:t>
            </a:r>
            <a:r>
              <a:rPr lang="en-US" sz="2000" dirty="0" smtClean="0">
                <a:solidFill>
                  <a:srgbClr val="004479"/>
                </a:solidFill>
              </a:rPr>
              <a:t>years’ probation</a:t>
            </a:r>
            <a:r>
              <a:rPr lang="en-US" sz="2000" dirty="0">
                <a:solidFill>
                  <a:srgbClr val="004479"/>
                </a:solidFill>
              </a:rPr>
              <a:t>.</a:t>
            </a:r>
            <a:endParaRPr lang="en-US" sz="1000" dirty="0" smtClean="0"/>
          </a:p>
          <a:p>
            <a:endParaRPr lang="en-US" sz="1000" dirty="0"/>
          </a:p>
        </p:txBody>
      </p:sp>
      <p:sp>
        <p:nvSpPr>
          <p:cNvPr id="10" name="TextBox 9"/>
          <p:cNvSpPr txBox="1"/>
          <p:nvPr/>
        </p:nvSpPr>
        <p:spPr>
          <a:xfrm>
            <a:off x="7772400" y="2623096"/>
            <a:ext cx="5833872" cy="4401205"/>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Washington</a:t>
            </a:r>
          </a:p>
          <a:p>
            <a:r>
              <a:rPr lang="en-US" sz="2000" b="1" dirty="0" smtClean="0">
                <a:solidFill>
                  <a:srgbClr val="004479"/>
                </a:solidFill>
              </a:rPr>
              <a:t>Year: 2008</a:t>
            </a:r>
          </a:p>
          <a:p>
            <a:endParaRPr lang="en-US" sz="2000"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ACORN</a:t>
            </a:r>
          </a:p>
          <a:p>
            <a:pPr marL="342900" indent="-342900">
              <a:buFont typeface="Arial" panose="020B0604020202020204" pitchFamily="34" charset="0"/>
              <a:buChar char="•"/>
            </a:pPr>
            <a:r>
              <a:rPr lang="en-US" sz="2000" dirty="0" smtClean="0">
                <a:solidFill>
                  <a:srgbClr val="004479"/>
                </a:solidFill>
              </a:rPr>
              <a:t>Worst registration fraud in state history</a:t>
            </a:r>
          </a:p>
          <a:p>
            <a:pPr marL="342900" indent="-342900">
              <a:buFont typeface="Arial" panose="020B0604020202020204" pitchFamily="34" charset="0"/>
              <a:buChar char="•"/>
            </a:pPr>
            <a:r>
              <a:rPr lang="en-US" sz="2000" dirty="0" smtClean="0">
                <a:solidFill>
                  <a:srgbClr val="004479"/>
                </a:solidFill>
              </a:rPr>
              <a:t>1,762 illegal forms. </a:t>
            </a:r>
          </a:p>
          <a:p>
            <a:pPr marL="342900" indent="-342900">
              <a:buFont typeface="Arial" panose="020B0604020202020204" pitchFamily="34" charset="0"/>
              <a:buChar char="•"/>
            </a:pPr>
            <a:r>
              <a:rPr lang="en-US" sz="2000" dirty="0" smtClean="0">
                <a:solidFill>
                  <a:srgbClr val="004479"/>
                </a:solidFill>
              </a:rPr>
              <a:t>The leader, Clifton Mitchell, received three months in jail. </a:t>
            </a:r>
          </a:p>
          <a:p>
            <a:pPr marL="342900" indent="-342900">
              <a:buFont typeface="Arial" panose="020B0604020202020204" pitchFamily="34" charset="0"/>
              <a:buChar char="•"/>
            </a:pPr>
            <a:r>
              <a:rPr lang="en-US" sz="2000" dirty="0" smtClean="0">
                <a:solidFill>
                  <a:srgbClr val="004479"/>
                </a:solidFill>
              </a:rPr>
              <a:t>Four other ACORN workers on Mitchell’s team also sent to jail.</a:t>
            </a:r>
          </a:p>
          <a:p>
            <a:pPr marL="342900" indent="-342900">
              <a:buFont typeface="Arial" panose="020B0604020202020204" pitchFamily="34" charset="0"/>
              <a:buChar char="•"/>
            </a:pPr>
            <a:r>
              <a:rPr lang="en-US" sz="2000" dirty="0" smtClean="0">
                <a:solidFill>
                  <a:srgbClr val="004479"/>
                </a:solidFill>
              </a:rPr>
              <a:t>ACORN fined $25,000.</a:t>
            </a:r>
          </a:p>
          <a:p>
            <a:endParaRPr lang="en-US" sz="2000" dirty="0" smtClean="0">
              <a:solidFill>
                <a:srgbClr val="004479"/>
              </a:solidFill>
            </a:endParaRPr>
          </a:p>
          <a:p>
            <a:endParaRPr lang="en-US" sz="2000" dirty="0" smtClean="0">
              <a:solidFill>
                <a:srgbClr val="004479"/>
              </a:solidFill>
            </a:endParaRPr>
          </a:p>
          <a:p>
            <a:pPr marL="342900" indent="-342900">
              <a:buFont typeface="Arial" panose="020B0604020202020204" pitchFamily="34" charset="0"/>
              <a:buChar char="•"/>
            </a:pPr>
            <a:endParaRPr lang="en-US" sz="2000" dirty="0" smtClean="0">
              <a:solidFill>
                <a:srgbClr val="004479"/>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3405444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a:solidFill>
                  <a:srgbClr val="00ACFF"/>
                </a:solidFill>
                <a:latin typeface="Arial" charset="0"/>
                <a:ea typeface="Arial" charset="0"/>
                <a:cs typeface="Arial" charset="0"/>
              </a:rPr>
              <a:t>Impersonation Fraud at the Polls</a:t>
            </a:r>
          </a:p>
        </p:txBody>
      </p:sp>
      <p:sp>
        <p:nvSpPr>
          <p:cNvPr id="7" name="TextBox 6"/>
          <p:cNvSpPr txBox="1"/>
          <p:nvPr/>
        </p:nvSpPr>
        <p:spPr>
          <a:xfrm>
            <a:off x="1926771" y="1225673"/>
            <a:ext cx="10657115" cy="861774"/>
          </a:xfrm>
          <a:prstGeom prst="rect">
            <a:avLst/>
          </a:prstGeom>
          <a:noFill/>
        </p:spPr>
        <p:txBody>
          <a:bodyPr wrap="square" rtlCol="0">
            <a:spAutoFit/>
          </a:bodyPr>
          <a:lstStyle/>
          <a:p>
            <a:r>
              <a:rPr lang="en-US" sz="2500" dirty="0">
                <a:solidFill>
                  <a:srgbClr val="004479"/>
                </a:solidFill>
              </a:rPr>
              <a:t>Voting in the name of other legitimate voters and voters who have died, moved away, or lost their right to vote because they are felons, but remain registered.</a:t>
            </a:r>
          </a:p>
        </p:txBody>
      </p:sp>
      <p:sp>
        <p:nvSpPr>
          <p:cNvPr id="8" name="TextBox 7"/>
          <p:cNvSpPr txBox="1"/>
          <p:nvPr/>
        </p:nvSpPr>
        <p:spPr>
          <a:xfrm>
            <a:off x="1273629" y="2567696"/>
            <a:ext cx="5567919" cy="3834896"/>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Alabama</a:t>
            </a:r>
          </a:p>
          <a:p>
            <a:r>
              <a:rPr lang="en-US" sz="2000" b="1" dirty="0" smtClean="0">
                <a:solidFill>
                  <a:srgbClr val="004479"/>
                </a:solidFill>
              </a:rPr>
              <a:t>Year: 2002</a:t>
            </a:r>
          </a:p>
          <a:p>
            <a:endParaRPr lang="en-US" sz="2000" b="1" dirty="0" smtClean="0">
              <a:solidFill>
                <a:srgbClr val="004479"/>
              </a:solidFill>
            </a:endParaRPr>
          </a:p>
          <a:p>
            <a:pPr marL="342900" indent="-342900">
              <a:buFont typeface="Arial" panose="020B0604020202020204" pitchFamily="34" charset="0"/>
              <a:buChar char="•"/>
            </a:pPr>
            <a:r>
              <a:rPr lang="en-US" sz="2000" dirty="0" smtClean="0">
                <a:solidFill>
                  <a:srgbClr val="004479"/>
                </a:solidFill>
              </a:rPr>
              <a:t>Shasta Nicole Crayton</a:t>
            </a:r>
          </a:p>
          <a:p>
            <a:pPr marL="342900" indent="-342900">
              <a:buFont typeface="Arial" panose="020B0604020202020204" pitchFamily="34" charset="0"/>
              <a:buChar char="•"/>
            </a:pPr>
            <a:r>
              <a:rPr lang="en-US" sz="2000" dirty="0" smtClean="0">
                <a:solidFill>
                  <a:srgbClr val="004479"/>
                </a:solidFill>
              </a:rPr>
              <a:t>Illegally voted in her sister’s name.</a:t>
            </a:r>
          </a:p>
          <a:p>
            <a:pPr marL="342900" indent="-342900">
              <a:buFont typeface="Arial" panose="020B0604020202020204" pitchFamily="34" charset="0"/>
              <a:buChar char="•"/>
            </a:pPr>
            <a:r>
              <a:rPr lang="en-US" sz="2000" dirty="0" smtClean="0">
                <a:solidFill>
                  <a:srgbClr val="004479"/>
                </a:solidFill>
              </a:rPr>
              <a:t>Was discovered after her sister later tried to vote.</a:t>
            </a:r>
          </a:p>
          <a:p>
            <a:pPr marL="342900" indent="-342900">
              <a:buFont typeface="Arial" panose="020B0604020202020204" pitchFamily="34" charset="0"/>
              <a:buChar char="•"/>
            </a:pPr>
            <a:r>
              <a:rPr lang="en-US" sz="2000" dirty="0" smtClean="0">
                <a:solidFill>
                  <a:srgbClr val="004479"/>
                </a:solidFill>
              </a:rPr>
              <a:t>Two year prison sentence reduced to time served plus two years’ probation. </a:t>
            </a:r>
          </a:p>
          <a:p>
            <a:pPr marL="342900" indent="-342900">
              <a:buFont typeface="Arial" panose="020B0604020202020204" pitchFamily="34" charset="0"/>
              <a:buChar char="•"/>
            </a:pPr>
            <a:endParaRPr lang="en-US" sz="2000" dirty="0">
              <a:solidFill>
                <a:srgbClr val="004479"/>
              </a:solidFill>
            </a:endParaRPr>
          </a:p>
          <a:p>
            <a:pPr marL="342900" indent="-342900">
              <a:buFont typeface="Arial" panose="020B0604020202020204" pitchFamily="34" charset="0"/>
              <a:buChar char="•"/>
            </a:pPr>
            <a:endParaRPr lang="en-US" dirty="0" smtClean="0"/>
          </a:p>
          <a:p>
            <a:endParaRPr lang="en-US" dirty="0"/>
          </a:p>
        </p:txBody>
      </p:sp>
      <p:sp>
        <p:nvSpPr>
          <p:cNvPr id="10" name="TextBox 9"/>
          <p:cNvSpPr txBox="1"/>
          <p:nvPr/>
        </p:nvSpPr>
        <p:spPr>
          <a:xfrm>
            <a:off x="7851422" y="2567696"/>
            <a:ext cx="5567919" cy="3810274"/>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Texas</a:t>
            </a:r>
          </a:p>
          <a:p>
            <a:r>
              <a:rPr lang="en-US" sz="2000" b="1" dirty="0" smtClean="0">
                <a:solidFill>
                  <a:srgbClr val="004479"/>
                </a:solidFill>
              </a:rPr>
              <a:t>Year: 2009</a:t>
            </a:r>
          </a:p>
          <a:p>
            <a:r>
              <a:rPr lang="en-US" sz="2000" dirty="0" smtClean="0">
                <a:solidFill>
                  <a:srgbClr val="004479"/>
                </a:solidFill>
              </a:rPr>
              <a:t> </a:t>
            </a:r>
          </a:p>
          <a:p>
            <a:pPr marL="342900" indent="-342900">
              <a:buFont typeface="Arial" panose="020B0604020202020204" pitchFamily="34" charset="0"/>
              <a:buChar char="•"/>
            </a:pPr>
            <a:r>
              <a:rPr lang="en-US" sz="2000" dirty="0" smtClean="0">
                <a:solidFill>
                  <a:srgbClr val="004479"/>
                </a:solidFill>
              </a:rPr>
              <a:t>Lorenzo Antonio Almanza</a:t>
            </a:r>
          </a:p>
          <a:p>
            <a:pPr marL="342900" indent="-342900">
              <a:buFont typeface="Arial" panose="020B0604020202020204" pitchFamily="34" charset="0"/>
              <a:buChar char="•"/>
            </a:pPr>
            <a:r>
              <a:rPr lang="en-US" sz="2000" dirty="0" smtClean="0">
                <a:solidFill>
                  <a:srgbClr val="004479"/>
                </a:solidFill>
              </a:rPr>
              <a:t>Convicted of voting twice in a local school board election- once as himself and once as his incarcerated brother.</a:t>
            </a:r>
          </a:p>
          <a:p>
            <a:pPr marL="342900" indent="-342900">
              <a:buFont typeface="Arial" panose="020B0604020202020204" pitchFamily="34" charset="0"/>
              <a:buChar char="•"/>
            </a:pPr>
            <a:r>
              <a:rPr lang="en-US" sz="2000" dirty="0" smtClean="0">
                <a:solidFill>
                  <a:srgbClr val="004479"/>
                </a:solidFill>
              </a:rPr>
              <a:t>Received two years’ imprisonment and five years’ probation.</a:t>
            </a:r>
            <a:endParaRPr lang="en-US" dirty="0"/>
          </a:p>
          <a:p>
            <a:endParaRPr lang="en-US" dirty="0"/>
          </a:p>
          <a:p>
            <a:endParaRPr lang="en-US" sz="1000" dirty="0" smtClean="0"/>
          </a:p>
          <a:p>
            <a:endParaRPr lang="en-US" sz="1000" dirty="0"/>
          </a:p>
          <a:p>
            <a:endParaRPr lang="en-US" sz="1000" dirty="0" smtClean="0"/>
          </a:p>
          <a:p>
            <a:endParaRPr lang="en-US" sz="10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1634663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1413350" y="347658"/>
            <a:ext cx="11800114" cy="923330"/>
          </a:xfrm>
          <a:prstGeom prst="rect">
            <a:avLst/>
          </a:prstGeom>
          <a:noFill/>
        </p:spPr>
        <p:txBody>
          <a:bodyPr wrap="square" rtlCol="0">
            <a:spAutoFit/>
          </a:bodyPr>
          <a:lstStyle/>
          <a:p>
            <a:pPr algn="ctr"/>
            <a:r>
              <a:rPr lang="en-US" sz="5400" b="1" dirty="0" smtClean="0">
                <a:solidFill>
                  <a:srgbClr val="00ACFF"/>
                </a:solidFill>
                <a:latin typeface="Arial" charset="0"/>
                <a:ea typeface="Arial" charset="0"/>
                <a:cs typeface="Arial" charset="0"/>
              </a:rPr>
              <a:t>Duplicate Voting</a:t>
            </a:r>
            <a:endParaRPr lang="en-US" sz="5400" b="1" dirty="0">
              <a:solidFill>
                <a:srgbClr val="00ACFF"/>
              </a:solidFill>
              <a:latin typeface="Arial" charset="0"/>
              <a:ea typeface="Arial" charset="0"/>
              <a:cs typeface="Arial" charset="0"/>
            </a:endParaRPr>
          </a:p>
        </p:txBody>
      </p:sp>
      <p:sp>
        <p:nvSpPr>
          <p:cNvPr id="7" name="TextBox 6"/>
          <p:cNvSpPr txBox="1"/>
          <p:nvPr/>
        </p:nvSpPr>
        <p:spPr>
          <a:xfrm>
            <a:off x="1926771" y="1225673"/>
            <a:ext cx="10657115" cy="861774"/>
          </a:xfrm>
          <a:prstGeom prst="rect">
            <a:avLst/>
          </a:prstGeom>
          <a:noFill/>
        </p:spPr>
        <p:txBody>
          <a:bodyPr wrap="square" rtlCol="0">
            <a:spAutoFit/>
          </a:bodyPr>
          <a:lstStyle/>
          <a:p>
            <a:r>
              <a:rPr lang="en-US" sz="2500" dirty="0">
                <a:solidFill>
                  <a:srgbClr val="004479"/>
                </a:solidFill>
              </a:rPr>
              <a:t>Registering in multiple locations and voting in the same election in more than one jurisdiction or state.</a:t>
            </a:r>
          </a:p>
        </p:txBody>
      </p:sp>
      <p:sp>
        <p:nvSpPr>
          <p:cNvPr id="8" name="TextBox 7"/>
          <p:cNvSpPr txBox="1"/>
          <p:nvPr/>
        </p:nvSpPr>
        <p:spPr>
          <a:xfrm>
            <a:off x="1273629" y="2586163"/>
            <a:ext cx="5567919" cy="3631763"/>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Wisconsin</a:t>
            </a:r>
          </a:p>
          <a:p>
            <a:r>
              <a:rPr lang="en-US" sz="2000" b="1" dirty="0" smtClean="0">
                <a:solidFill>
                  <a:srgbClr val="004479"/>
                </a:solidFill>
              </a:rPr>
              <a:t>Year: 2011-2012</a:t>
            </a:r>
          </a:p>
          <a:p>
            <a:endParaRPr lang="en-US" sz="2000" dirty="0">
              <a:solidFill>
                <a:srgbClr val="004479"/>
              </a:solidFill>
            </a:endParaRPr>
          </a:p>
          <a:p>
            <a:pPr marL="342900" indent="-342900">
              <a:buFont typeface="Arial" panose="020B0604020202020204" pitchFamily="34" charset="0"/>
              <a:buChar char="•"/>
            </a:pPr>
            <a:r>
              <a:rPr lang="en-US" sz="2000" dirty="0" smtClean="0">
                <a:solidFill>
                  <a:srgbClr val="004479"/>
                </a:solidFill>
              </a:rPr>
              <a:t>Robert Monroe </a:t>
            </a:r>
          </a:p>
          <a:p>
            <a:pPr marL="342900" indent="-342900">
              <a:buFont typeface="Arial" panose="020B0604020202020204" pitchFamily="34" charset="0"/>
              <a:buChar char="•"/>
            </a:pPr>
            <a:r>
              <a:rPr lang="en-US" sz="2000" dirty="0" smtClean="0">
                <a:solidFill>
                  <a:srgbClr val="004479"/>
                </a:solidFill>
              </a:rPr>
              <a:t>Worst multiple voter in WI history- voted multiple times in five elections from 2011-2012. </a:t>
            </a:r>
          </a:p>
          <a:p>
            <a:pPr marL="342900" indent="-342900">
              <a:buFont typeface="Arial" panose="020B0604020202020204" pitchFamily="34" charset="0"/>
              <a:buChar char="•"/>
            </a:pPr>
            <a:r>
              <a:rPr lang="en-US" sz="2000" dirty="0" smtClean="0">
                <a:solidFill>
                  <a:srgbClr val="004479"/>
                </a:solidFill>
              </a:rPr>
              <a:t>Including five times in Gov. Walker’s recall. </a:t>
            </a:r>
          </a:p>
          <a:p>
            <a:pPr marL="342900" indent="-342900">
              <a:buFont typeface="Arial" panose="020B0604020202020204" pitchFamily="34" charset="0"/>
              <a:buChar char="•"/>
            </a:pPr>
            <a:r>
              <a:rPr lang="en-US" sz="2000" dirty="0" smtClean="0">
                <a:solidFill>
                  <a:srgbClr val="004479"/>
                </a:solidFill>
              </a:rPr>
              <a:t>Received a suspended three year prison sentence, 300 hours’ community service, and a $5,000 fine.</a:t>
            </a:r>
          </a:p>
          <a:p>
            <a:pPr marL="342900" indent="-342900">
              <a:buFont typeface="Arial" panose="020B0604020202020204" pitchFamily="34" charset="0"/>
              <a:buChar char="•"/>
            </a:pPr>
            <a:endParaRPr lang="en-US" sz="2000" dirty="0">
              <a:solidFill>
                <a:srgbClr val="004479"/>
              </a:solidFill>
            </a:endParaRPr>
          </a:p>
          <a:p>
            <a:endParaRPr lang="en-US" sz="500" dirty="0" smtClean="0">
              <a:solidFill>
                <a:srgbClr val="004479"/>
              </a:solidFill>
            </a:endParaRPr>
          </a:p>
          <a:p>
            <a:endParaRPr lang="en-US" sz="500" dirty="0" smtClean="0">
              <a:solidFill>
                <a:srgbClr val="004479"/>
              </a:solidFill>
            </a:endParaRPr>
          </a:p>
        </p:txBody>
      </p:sp>
      <p:sp>
        <p:nvSpPr>
          <p:cNvPr id="10" name="TextBox 9"/>
          <p:cNvSpPr txBox="1"/>
          <p:nvPr/>
        </p:nvSpPr>
        <p:spPr>
          <a:xfrm>
            <a:off x="7772400" y="2586162"/>
            <a:ext cx="5567919" cy="3631763"/>
          </a:xfrm>
          <a:prstGeom prst="rect">
            <a:avLst/>
          </a:prstGeom>
          <a:solidFill>
            <a:schemeClr val="accent1">
              <a:lumMod val="20000"/>
              <a:lumOff val="80000"/>
            </a:schemeClr>
          </a:solidFill>
        </p:spPr>
        <p:txBody>
          <a:bodyPr wrap="square" rtlCol="0">
            <a:spAutoFit/>
          </a:bodyPr>
          <a:lstStyle/>
          <a:p>
            <a:r>
              <a:rPr lang="en-US" sz="2000" b="1" dirty="0" smtClean="0">
                <a:solidFill>
                  <a:srgbClr val="004479"/>
                </a:solidFill>
              </a:rPr>
              <a:t>Location: Maryland</a:t>
            </a:r>
            <a:endParaRPr lang="en-US" sz="2000" b="1" dirty="0">
              <a:solidFill>
                <a:srgbClr val="004479"/>
              </a:solidFill>
            </a:endParaRPr>
          </a:p>
          <a:p>
            <a:r>
              <a:rPr lang="en-US" sz="2000" b="1" dirty="0">
                <a:solidFill>
                  <a:srgbClr val="004479"/>
                </a:solidFill>
              </a:rPr>
              <a:t>Year: 2006 &amp; 2010</a:t>
            </a:r>
          </a:p>
          <a:p>
            <a:endParaRPr lang="en-US" sz="1000" b="1" dirty="0">
              <a:solidFill>
                <a:srgbClr val="004479"/>
              </a:solidFill>
            </a:endParaRPr>
          </a:p>
          <a:p>
            <a:pPr marL="342900" indent="-342900">
              <a:buFont typeface="Arial" panose="020B0604020202020204" pitchFamily="34" charset="0"/>
              <a:buChar char="•"/>
            </a:pPr>
            <a:r>
              <a:rPr lang="en-US" sz="2000" dirty="0">
                <a:solidFill>
                  <a:srgbClr val="004479"/>
                </a:solidFill>
              </a:rPr>
              <a:t>Wendy </a:t>
            </a:r>
            <a:r>
              <a:rPr lang="en-US" sz="2000" dirty="0" smtClean="0">
                <a:solidFill>
                  <a:srgbClr val="004479"/>
                </a:solidFill>
              </a:rPr>
              <a:t>Rosen, </a:t>
            </a:r>
            <a:r>
              <a:rPr lang="en-US" sz="2000" dirty="0">
                <a:solidFill>
                  <a:srgbClr val="004479"/>
                </a:solidFill>
              </a:rPr>
              <a:t>2012 Democrat candidate for Maryland’s 1st U.S. Congressional District</a:t>
            </a:r>
            <a:r>
              <a:rPr lang="en-US" sz="2000" dirty="0" smtClean="0">
                <a:solidFill>
                  <a:srgbClr val="004479"/>
                </a:solidFill>
              </a:rPr>
              <a:t> </a:t>
            </a:r>
          </a:p>
          <a:p>
            <a:pPr marL="342900" indent="-342900">
              <a:buFont typeface="Arial" panose="020B0604020202020204" pitchFamily="34" charset="0"/>
              <a:buChar char="•"/>
            </a:pPr>
            <a:r>
              <a:rPr lang="en-US" sz="2000" dirty="0">
                <a:solidFill>
                  <a:srgbClr val="004479"/>
                </a:solidFill>
              </a:rPr>
              <a:t>Voted in both Florida and </a:t>
            </a:r>
            <a:r>
              <a:rPr lang="en-US" sz="2000" dirty="0" smtClean="0">
                <a:solidFill>
                  <a:srgbClr val="004479"/>
                </a:solidFill>
              </a:rPr>
              <a:t>Maryland in 2006 &amp; 2010 elections </a:t>
            </a:r>
            <a:endParaRPr lang="en-US" sz="2000" dirty="0">
              <a:solidFill>
                <a:srgbClr val="004479"/>
              </a:solidFill>
            </a:endParaRPr>
          </a:p>
          <a:p>
            <a:pPr marL="342900" indent="-342900">
              <a:buFont typeface="Arial" panose="020B0604020202020204" pitchFamily="34" charset="0"/>
              <a:buChar char="•"/>
            </a:pPr>
            <a:r>
              <a:rPr lang="en-US" sz="2000" dirty="0">
                <a:solidFill>
                  <a:srgbClr val="004479"/>
                </a:solidFill>
              </a:rPr>
              <a:t>P</a:t>
            </a:r>
            <a:r>
              <a:rPr lang="en-US" sz="2000" dirty="0" smtClean="0">
                <a:solidFill>
                  <a:srgbClr val="004479"/>
                </a:solidFill>
              </a:rPr>
              <a:t>leaded </a:t>
            </a:r>
            <a:r>
              <a:rPr lang="en-US" sz="2000" dirty="0">
                <a:solidFill>
                  <a:srgbClr val="004479"/>
                </a:solidFill>
              </a:rPr>
              <a:t>guilty </a:t>
            </a:r>
            <a:r>
              <a:rPr lang="en-US" sz="2000" dirty="0" smtClean="0">
                <a:solidFill>
                  <a:srgbClr val="004479"/>
                </a:solidFill>
              </a:rPr>
              <a:t>and was sentenced </a:t>
            </a:r>
            <a:r>
              <a:rPr lang="en-US" sz="2000" dirty="0">
                <a:solidFill>
                  <a:srgbClr val="004479"/>
                </a:solidFill>
              </a:rPr>
              <a:t>to five </a:t>
            </a:r>
            <a:r>
              <a:rPr lang="en-US" sz="2000" dirty="0" smtClean="0">
                <a:solidFill>
                  <a:srgbClr val="004479"/>
                </a:solidFill>
              </a:rPr>
              <a:t>years’ </a:t>
            </a:r>
            <a:r>
              <a:rPr lang="en-US" sz="2000" dirty="0">
                <a:solidFill>
                  <a:srgbClr val="004479"/>
                </a:solidFill>
              </a:rPr>
              <a:t>probation, a $5,000 fine, and 500 hours of community service.</a:t>
            </a:r>
          </a:p>
          <a:p>
            <a:pPr marL="342900" indent="-342900">
              <a:buFont typeface="Arial" panose="020B0604020202020204" pitchFamily="34" charset="0"/>
              <a:buChar char="•"/>
            </a:pPr>
            <a:r>
              <a:rPr lang="en-US" sz="2000" dirty="0">
                <a:solidFill>
                  <a:srgbClr val="004479"/>
                </a:solidFill>
              </a:rPr>
              <a:t>W</a:t>
            </a:r>
            <a:r>
              <a:rPr lang="en-US" sz="2000" dirty="0" smtClean="0">
                <a:solidFill>
                  <a:srgbClr val="004479"/>
                </a:solidFill>
              </a:rPr>
              <a:t>hen </a:t>
            </a:r>
            <a:r>
              <a:rPr lang="en-US" sz="2000" dirty="0">
                <a:solidFill>
                  <a:srgbClr val="004479"/>
                </a:solidFill>
              </a:rPr>
              <a:t>the fraud came to light, she was  forced to withdraw from the race.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9928" y="7547640"/>
            <a:ext cx="2729186" cy="307033"/>
          </a:xfrm>
          <a:prstGeom prst="rect">
            <a:avLst/>
          </a:prstGeom>
        </p:spPr>
      </p:pic>
    </p:spTree>
    <p:extLst>
      <p:ext uri="{BB962C8B-B14F-4D97-AF65-F5344CB8AC3E}">
        <p14:creationId xmlns:p14="http://schemas.microsoft.com/office/powerpoint/2010/main" val="672873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mments xmlns="41993eea-0c98-471f-b065-ae0ef2727ee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6F3E0675D8884F9305F72D9577BE00" ma:contentTypeVersion="5" ma:contentTypeDescription="Create a new document." ma:contentTypeScope="" ma:versionID="e2d014a7f3ffe05d6c9dc880c15ae879">
  <xsd:schema xmlns:xsd="http://www.w3.org/2001/XMLSchema" xmlns:xs="http://www.w3.org/2001/XMLSchema" xmlns:p="http://schemas.microsoft.com/office/2006/metadata/properties" xmlns:ns2="41993eea-0c98-471f-b065-ae0ef2727ee1" targetNamespace="http://schemas.microsoft.com/office/2006/metadata/properties" ma:root="true" ma:fieldsID="eea90ce94f7d87bf2c41d4262932c0d5" ns2:_="">
    <xsd:import namespace="41993eea-0c98-471f-b065-ae0ef2727ee1"/>
    <xsd:element name="properties">
      <xsd:complexType>
        <xsd:sequence>
          <xsd:element name="documentManagement">
            <xsd:complexType>
              <xsd:all>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993eea-0c98-471f-b065-ae0ef2727ee1" elementFormDefault="qualified">
    <xsd:import namespace="http://schemas.microsoft.com/office/2006/documentManagement/types"/>
    <xsd:import namespace="http://schemas.microsoft.com/office/infopath/2007/PartnerControls"/>
    <xsd:element name="Comments" ma:index="8" nillable="true" ma:displayName="Comments" ma:internalName="Comments" ma:readOnly="fals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6B368A-08EF-498B-A313-F8618728CA5C}">
  <ds:schemaRefs>
    <ds:schemaRef ds:uri="http://purl.org/dc/terms/"/>
    <ds:schemaRef ds:uri="http://schemas.openxmlformats.org/package/2006/metadata/core-properties"/>
    <ds:schemaRef ds:uri="41993eea-0c98-471f-b065-ae0ef2727ee1"/>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AFD74F7-2581-4D4F-A6D9-7E405B88B728}">
  <ds:schemaRefs>
    <ds:schemaRef ds:uri="http://schemas.microsoft.com/sharepoint/v3/contenttype/forms"/>
  </ds:schemaRefs>
</ds:datastoreItem>
</file>

<file path=customXml/itemProps3.xml><?xml version="1.0" encoding="utf-8"?>
<ds:datastoreItem xmlns:ds="http://schemas.openxmlformats.org/officeDocument/2006/customXml" ds:itemID="{6F91C119-70BB-4022-A2C9-E067566B39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993eea-0c98-471f-b065-ae0ef2727e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8424</TotalTime>
  <Words>3070</Words>
  <Application>Microsoft Office PowerPoint</Application>
  <PresentationFormat>Custom</PresentationFormat>
  <Paragraphs>368</Paragraphs>
  <Slides>23</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Georgia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dc:title>
  <dc:creator>Microsoft Office User</dc:creator>
  <cp:lastModifiedBy>von Spakovsky, Hans</cp:lastModifiedBy>
  <cp:revision>102</cp:revision>
  <dcterms:created xsi:type="dcterms:W3CDTF">2016-12-15T21:53:41Z</dcterms:created>
  <dcterms:modified xsi:type="dcterms:W3CDTF">2017-07-18T19:12:32Z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0x010100F86F3E0675D8884F9305F72D9577BE00</vt:lpwstr>
  </property>
</Properties>
</file>